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4" r:id="rId5"/>
    <p:sldId id="263" r:id="rId6"/>
    <p:sldId id="268" r:id="rId7"/>
    <p:sldId id="260" r:id="rId8"/>
    <p:sldId id="266" r:id="rId9"/>
    <p:sldId id="267" r:id="rId10"/>
    <p:sldId id="257" r:id="rId11"/>
    <p:sldId id="270" r:id="rId12"/>
    <p:sldId id="269" r:id="rId13"/>
    <p:sldId id="272" r:id="rId14"/>
    <p:sldId id="276" r:id="rId15"/>
    <p:sldId id="274" r:id="rId16"/>
    <p:sldId id="283" r:id="rId17"/>
    <p:sldId id="280" r:id="rId18"/>
    <p:sldId id="281" r:id="rId19"/>
    <p:sldId id="282" r:id="rId20"/>
    <p:sldId id="277" r:id="rId21"/>
    <p:sldId id="279" r:id="rId22"/>
    <p:sldId id="278" r:id="rId23"/>
    <p:sldId id="286" r:id="rId24"/>
    <p:sldId id="285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69C1F-858B-B47A-2E49-877F8BE32358}" v="81" dt="2024-04-13T15:20:26.997"/>
    <p1510:client id="{8E950C26-D2E3-7419-8B89-90424769AE19}" v="11" dt="2024-04-13T15:12:56.692"/>
    <p1510:client id="{A06343A1-157D-9BDC-D1ED-DBD889E77C56}" v="1048" dt="2024-04-14T03:42:55.350"/>
    <p1510:client id="{AD2B2BCB-57EC-4DD9-41DA-E8B8C386E49F}" v="1255" dt="2024-04-14T02:59:40.025"/>
    <p1510:client id="{B9FA8E41-CB3E-86C0-28DD-324AED0ABFC4}" v="1" dt="2024-04-13T15:09:49.904"/>
    <p1510:client id="{BBDA35DD-BD63-A454-8824-84B5AB1E2F1E}" v="174" dt="2024-04-14T00:01:30.784"/>
    <p1510:client id="{C92E2544-F6F7-D849-1728-D403F4161132}" v="808" dt="2024-04-13T15:08:25.146"/>
    <p1510:client id="{DCDE84DB-2F10-10D5-F03D-44F07F9E3731}" v="19" dt="2024-04-13T15:15:08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https://doi.org/10.1186/s12874-019-0883-9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74-019-0883-9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2CED9-808C-4565-8409-C6FC309D88F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3AE37A-5C5E-41A8-BA00-D8F7469B8843}">
      <dgm:prSet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0" dirty="0"/>
            <a:t>Wan, Hong, and Bruce E. Ankenman. "Two-stage controlled fractional factorial screening for simulation experiments." </a:t>
          </a:r>
          <a:r>
            <a:rPr lang="en-US" b="0" i="1" dirty="0"/>
            <a:t>Journal of Quality Technology</a:t>
          </a:r>
          <a:r>
            <a:rPr lang="en-US" b="0" dirty="0"/>
            <a:t> 39.2 (2007): 126-139.</a:t>
          </a:r>
        </a:p>
      </dgm:t>
    </dgm:pt>
    <dgm:pt modelId="{F3CAAD7D-0C7A-458F-A1D0-64B1106376BD}" type="parTrans" cxnId="{8FA6901A-CE44-4033-A1EB-57838AC59E88}">
      <dgm:prSet/>
      <dgm:spPr/>
      <dgm:t>
        <a:bodyPr/>
        <a:lstStyle/>
        <a:p>
          <a:endParaRPr lang="en-US"/>
        </a:p>
      </dgm:t>
    </dgm:pt>
    <dgm:pt modelId="{5751C983-5F8F-4B89-ADB2-EA851F8DB3C5}" type="sibTrans" cxnId="{8FA6901A-CE44-4033-A1EB-57838AC59E88}">
      <dgm:prSet/>
      <dgm:spPr/>
      <dgm:t>
        <a:bodyPr/>
        <a:lstStyle/>
        <a:p>
          <a:endParaRPr lang="en-US"/>
        </a:p>
      </dgm:t>
    </dgm:pt>
    <dgm:pt modelId="{81A9F871-FAE6-4453-8342-57C48E0A5B10}">
      <dgm:prSet/>
      <dgm:spPr/>
      <dgm:t>
        <a:bodyPr/>
        <a:lstStyle/>
        <a:p>
          <a:r>
            <a:rPr lang="en-US" dirty="0"/>
            <a:t>Presents structure for fractional factorial designs with simulation and potential drawbacks</a:t>
          </a:r>
        </a:p>
      </dgm:t>
    </dgm:pt>
    <dgm:pt modelId="{3EDEBEA8-C0C7-4607-B79F-BE801A1593CA}" type="parTrans" cxnId="{C024AE7A-AC02-491D-9E60-D298F85C08F6}">
      <dgm:prSet/>
      <dgm:spPr/>
      <dgm:t>
        <a:bodyPr/>
        <a:lstStyle/>
        <a:p>
          <a:endParaRPr lang="en-US"/>
        </a:p>
      </dgm:t>
    </dgm:pt>
    <dgm:pt modelId="{9ED06611-AE15-4A6F-B77A-9F4AF64D772B}" type="sibTrans" cxnId="{C024AE7A-AC02-491D-9E60-D298F85C08F6}">
      <dgm:prSet/>
      <dgm:spPr/>
      <dgm:t>
        <a:bodyPr/>
        <a:lstStyle/>
        <a:p>
          <a:endParaRPr lang="en-US"/>
        </a:p>
      </dgm:t>
    </dgm:pt>
    <dgm:pt modelId="{C6FAD612-3560-4BCB-9CAE-7846DC44B56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Overviews benefits of using simulations </a:t>
          </a:r>
        </a:p>
      </dgm:t>
    </dgm:pt>
    <dgm:pt modelId="{658D8874-3E80-4A0C-BB1D-0C3F0187D4E6}" type="parTrans" cxnId="{CA01AA8B-11AD-4FD1-8A6C-0793F8FAB937}">
      <dgm:prSet/>
      <dgm:spPr/>
      <dgm:t>
        <a:bodyPr/>
        <a:lstStyle/>
        <a:p>
          <a:endParaRPr lang="en-US"/>
        </a:p>
      </dgm:t>
    </dgm:pt>
    <dgm:pt modelId="{A247BEEE-BEC3-4EF3-AE8A-6DF501871412}" type="sibTrans" cxnId="{CA01AA8B-11AD-4FD1-8A6C-0793F8FAB937}">
      <dgm:prSet/>
      <dgm:spPr/>
      <dgm:t>
        <a:bodyPr/>
        <a:lstStyle/>
        <a:p>
          <a:endParaRPr lang="en-US"/>
        </a:p>
      </dgm:t>
    </dgm:pt>
    <dgm:pt modelId="{91C31066-FE40-4B83-8CEC-A0951259D4D8}">
      <dgm:prSet phldr="0"/>
      <dgm:spPr/>
      <dgm:t>
        <a:bodyPr/>
        <a:lstStyle/>
        <a:p>
          <a:r>
            <a:rPr lang="en-US" dirty="0"/>
            <a:t>Price, Time, Ease of Altering Factor Levels</a:t>
          </a:r>
        </a:p>
      </dgm:t>
    </dgm:pt>
    <dgm:pt modelId="{40127C8E-1D05-4C1A-AAE7-5B0FDFB122FA}" type="parTrans" cxnId="{4112D517-FBAD-46AC-8C0A-D9773D1525B7}">
      <dgm:prSet/>
      <dgm:spPr/>
      <dgm:t>
        <a:bodyPr/>
        <a:lstStyle/>
        <a:p>
          <a:endParaRPr lang="en-US"/>
        </a:p>
      </dgm:t>
    </dgm:pt>
    <dgm:pt modelId="{0DDE8CF3-003A-4ACD-B443-56C8582E971C}" type="sibTrans" cxnId="{4112D517-FBAD-46AC-8C0A-D9773D1525B7}">
      <dgm:prSet/>
      <dgm:spPr/>
      <dgm:t>
        <a:bodyPr/>
        <a:lstStyle/>
        <a:p>
          <a:endParaRPr lang="en-US"/>
        </a:p>
      </dgm:t>
    </dgm:pt>
    <dgm:pt modelId="{DD7C9B3F-E84F-47DE-9806-2BC8B190202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Outlined methods for simulation combined with 2^k design to optimize clinical intervention</a:t>
          </a:r>
        </a:p>
      </dgm:t>
    </dgm:pt>
    <dgm:pt modelId="{BE22730B-0B2D-4700-A83E-867D43B96756}" type="parTrans" cxnId="{005B9AC5-9113-4408-A02B-FC6BDC34C02B}">
      <dgm:prSet/>
      <dgm:spPr/>
      <dgm:t>
        <a:bodyPr/>
        <a:lstStyle/>
        <a:p>
          <a:endParaRPr lang="en-US"/>
        </a:p>
      </dgm:t>
    </dgm:pt>
    <dgm:pt modelId="{206DF780-F0F0-4924-9B58-71B968B93D61}" type="sibTrans" cxnId="{005B9AC5-9113-4408-A02B-FC6BDC34C02B}">
      <dgm:prSet/>
      <dgm:spPr/>
      <dgm:t>
        <a:bodyPr/>
        <a:lstStyle/>
        <a:p>
          <a:endParaRPr lang="en-US"/>
        </a:p>
      </dgm:t>
    </dgm:pt>
    <dgm:pt modelId="{72EC95C5-C3AB-44F2-831A-B67C6BD5A817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Averill M. Law. 2014. A tutorial on design of experiments for simulation modeling. In Proceedings of the 2014 Winter Simulation Conference (WSC '14). IEEE Press, 66–80.</a:t>
          </a:r>
        </a:p>
      </dgm:t>
    </dgm:pt>
    <dgm:pt modelId="{4121BF91-9AC1-4149-AB75-A7D1BF8344B7}" type="parTrans" cxnId="{F2C03492-0ED3-43C1-8B76-21C753D1F776}">
      <dgm:prSet/>
      <dgm:spPr/>
      <dgm:t>
        <a:bodyPr/>
        <a:lstStyle/>
        <a:p>
          <a:endParaRPr lang="en-US"/>
        </a:p>
      </dgm:t>
    </dgm:pt>
    <dgm:pt modelId="{07B22B66-67A3-4332-BE97-86AFF2667116}" type="sibTrans" cxnId="{F2C03492-0ED3-43C1-8B76-21C753D1F776}">
      <dgm:prSet/>
      <dgm:spPr/>
      <dgm:t>
        <a:bodyPr/>
        <a:lstStyle/>
        <a:p>
          <a:endParaRPr lang="en-US"/>
        </a:p>
      </dgm:t>
    </dgm:pt>
    <dgm:pt modelId="{08300820-273A-41FE-80D4-BCCF4786958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Tutorial on combining DOE and DES</a:t>
          </a:r>
        </a:p>
      </dgm:t>
    </dgm:pt>
    <dgm:pt modelId="{B02C755B-508C-44AA-B173-BE47A8542D9A}" type="parTrans" cxnId="{A21B2D53-FAF4-4C3A-A8FB-943E051A2C7C}">
      <dgm:prSet/>
      <dgm:spPr/>
      <dgm:t>
        <a:bodyPr/>
        <a:lstStyle/>
        <a:p>
          <a:endParaRPr lang="en-US"/>
        </a:p>
      </dgm:t>
    </dgm:pt>
    <dgm:pt modelId="{1FB46E95-D3A5-49FA-B62C-29136C6D95AB}" type="sibTrans" cxnId="{A21B2D53-FAF4-4C3A-A8FB-943E051A2C7C}">
      <dgm:prSet/>
      <dgm:spPr/>
      <dgm:t>
        <a:bodyPr/>
        <a:lstStyle/>
        <a:p>
          <a:endParaRPr lang="en-US"/>
        </a:p>
      </dgm:t>
    </dgm:pt>
    <dgm:pt modelId="{4E0F5F48-2F7B-4ACF-A4BC-48DD6DF4A40A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Kuhn, J., Sheldrick, R.C., Broder-</a:t>
          </a:r>
          <a:r>
            <a:rPr lang="en-US" dirty="0" err="1"/>
            <a:t>Fingert</a:t>
          </a:r>
          <a:r>
            <a:rPr lang="en-US" dirty="0"/>
            <a:t>, S. et al. Simulation and minimization: technical advances for factorial experiments designed to optimize clinical interventions. BMC Med Res </a:t>
          </a:r>
          <a:r>
            <a:rPr lang="en-US" dirty="0" err="1"/>
            <a:t>Methodol</a:t>
          </a:r>
          <a:r>
            <a:rPr lang="en-US" dirty="0"/>
            <a:t> 19, 239 (2019). </a:t>
          </a:r>
          <a:r>
            <a:rPr lang="en-US" dirty="0">
              <a:hlinkClick xmlns:r="http://schemas.openxmlformats.org/officeDocument/2006/relationships" r:id="rId1"/>
            </a:rPr>
            <a:t>https://doi.org/10.1186/s12874-019-0883-9</a:t>
          </a:r>
          <a:r>
            <a:rPr lang="en-US" dirty="0"/>
            <a:t> </a:t>
          </a:r>
        </a:p>
      </dgm:t>
    </dgm:pt>
    <dgm:pt modelId="{26F9431C-7F79-4659-A319-30847E760CEE}" type="parTrans" cxnId="{A4291F19-3131-4D8F-A75D-3DB012537029}">
      <dgm:prSet/>
      <dgm:spPr/>
      <dgm:t>
        <a:bodyPr/>
        <a:lstStyle/>
        <a:p>
          <a:endParaRPr lang="en-US"/>
        </a:p>
      </dgm:t>
    </dgm:pt>
    <dgm:pt modelId="{A09CC66D-F345-4133-9018-35E82341CE45}" type="sibTrans" cxnId="{A4291F19-3131-4D8F-A75D-3DB012537029}">
      <dgm:prSet/>
      <dgm:spPr/>
      <dgm:t>
        <a:bodyPr/>
        <a:lstStyle/>
        <a:p>
          <a:endParaRPr lang="en-US"/>
        </a:p>
      </dgm:t>
    </dgm:pt>
    <dgm:pt modelId="{28551EF3-6E3E-4968-80F3-C9A1F030B79F}" type="pres">
      <dgm:prSet presAssocID="{4472CED9-808C-4565-8409-C6FC309D88F2}" presName="root" presStyleCnt="0">
        <dgm:presLayoutVars>
          <dgm:dir/>
          <dgm:resizeHandles val="exact"/>
        </dgm:presLayoutVars>
      </dgm:prSet>
      <dgm:spPr/>
    </dgm:pt>
    <dgm:pt modelId="{4D9402FF-C356-4359-B7DB-607FFBC3C3B3}" type="pres">
      <dgm:prSet presAssocID="{7C3AE37A-5C5E-41A8-BA00-D8F7469B8843}" presName="compNode" presStyleCnt="0"/>
      <dgm:spPr/>
    </dgm:pt>
    <dgm:pt modelId="{98A369C6-DC4C-4D06-8A5B-7496025FF2AB}" type="pres">
      <dgm:prSet presAssocID="{7C3AE37A-5C5E-41A8-BA00-D8F7469B8843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830466F-5783-4B52-BDE6-C5FCCB18789C}" type="pres">
      <dgm:prSet presAssocID="{7C3AE37A-5C5E-41A8-BA00-D8F7469B8843}" presName="iconSpace" presStyleCnt="0"/>
      <dgm:spPr/>
    </dgm:pt>
    <dgm:pt modelId="{ACA5AE9C-4E5F-4678-B40E-6B4644CC5E20}" type="pres">
      <dgm:prSet presAssocID="{7C3AE37A-5C5E-41A8-BA00-D8F7469B8843}" presName="parTx" presStyleLbl="revTx" presStyleIdx="0" presStyleCnt="6">
        <dgm:presLayoutVars>
          <dgm:chMax val="0"/>
          <dgm:chPref val="0"/>
        </dgm:presLayoutVars>
      </dgm:prSet>
      <dgm:spPr/>
    </dgm:pt>
    <dgm:pt modelId="{6D648C75-18A3-4B55-83B1-03D9CCCAAF06}" type="pres">
      <dgm:prSet presAssocID="{7C3AE37A-5C5E-41A8-BA00-D8F7469B8843}" presName="txSpace" presStyleCnt="0"/>
      <dgm:spPr/>
    </dgm:pt>
    <dgm:pt modelId="{F7487438-3DE4-4219-9BCE-AC46986B6F0D}" type="pres">
      <dgm:prSet presAssocID="{7C3AE37A-5C5E-41A8-BA00-D8F7469B8843}" presName="desTx" presStyleLbl="revTx" presStyleIdx="1" presStyleCnt="6">
        <dgm:presLayoutVars/>
      </dgm:prSet>
      <dgm:spPr/>
    </dgm:pt>
    <dgm:pt modelId="{2748015F-9CF2-4939-95AD-8B2BCA6D9BE1}" type="pres">
      <dgm:prSet presAssocID="{5751C983-5F8F-4B89-ADB2-EA851F8DB3C5}" presName="sibTrans" presStyleCnt="0"/>
      <dgm:spPr/>
    </dgm:pt>
    <dgm:pt modelId="{E71669D8-0F53-4D1D-8D98-4C2E1148D702}" type="pres">
      <dgm:prSet presAssocID="{72EC95C5-C3AB-44F2-831A-B67C6BD5A817}" presName="compNode" presStyleCnt="0"/>
      <dgm:spPr/>
    </dgm:pt>
    <dgm:pt modelId="{36731497-0CA3-45F8-81B4-9731EF153314}" type="pres">
      <dgm:prSet presAssocID="{72EC95C5-C3AB-44F2-831A-B67C6BD5A817}" presName="iconRect" presStyleLbl="node1" presStyleIdx="1" presStyleCnt="3"/>
      <dgm:spPr/>
    </dgm:pt>
    <dgm:pt modelId="{99F49A0C-9DC0-462B-913A-0C9956FC6069}" type="pres">
      <dgm:prSet presAssocID="{72EC95C5-C3AB-44F2-831A-B67C6BD5A817}" presName="iconSpace" presStyleCnt="0"/>
      <dgm:spPr/>
    </dgm:pt>
    <dgm:pt modelId="{0E5723F2-E2CD-4C42-AAFE-BB97FC75123F}" type="pres">
      <dgm:prSet presAssocID="{72EC95C5-C3AB-44F2-831A-B67C6BD5A817}" presName="parTx" presStyleLbl="revTx" presStyleIdx="2" presStyleCnt="6">
        <dgm:presLayoutVars>
          <dgm:chMax val="0"/>
          <dgm:chPref val="0"/>
        </dgm:presLayoutVars>
      </dgm:prSet>
      <dgm:spPr/>
    </dgm:pt>
    <dgm:pt modelId="{5B254743-7C17-461D-A23B-762BF4DB8D3D}" type="pres">
      <dgm:prSet presAssocID="{72EC95C5-C3AB-44F2-831A-B67C6BD5A817}" presName="txSpace" presStyleCnt="0"/>
      <dgm:spPr/>
    </dgm:pt>
    <dgm:pt modelId="{0A6D2F42-1CE2-4521-B7C2-DF67494A7F15}" type="pres">
      <dgm:prSet presAssocID="{72EC95C5-C3AB-44F2-831A-B67C6BD5A817}" presName="desTx" presStyleLbl="revTx" presStyleIdx="3" presStyleCnt="6">
        <dgm:presLayoutVars/>
      </dgm:prSet>
      <dgm:spPr/>
    </dgm:pt>
    <dgm:pt modelId="{65066D64-54C5-4D2F-A2CC-D6A4E1FFD20D}" type="pres">
      <dgm:prSet presAssocID="{07B22B66-67A3-4332-BE97-86AFF2667116}" presName="sibTrans" presStyleCnt="0"/>
      <dgm:spPr/>
    </dgm:pt>
    <dgm:pt modelId="{32B2E79A-CDFB-406B-AD54-AFC6117B7234}" type="pres">
      <dgm:prSet presAssocID="{4E0F5F48-2F7B-4ACF-A4BC-48DD6DF4A40A}" presName="compNode" presStyleCnt="0"/>
      <dgm:spPr/>
    </dgm:pt>
    <dgm:pt modelId="{27852851-2A1F-4ACE-BF45-0D70DC2805AB}" type="pres">
      <dgm:prSet presAssocID="{4E0F5F48-2F7B-4ACF-A4BC-48DD6DF4A40A}" presName="iconRect" presStyleLbl="node1" presStyleIdx="2" presStyleCnt="3"/>
      <dgm:spPr/>
    </dgm:pt>
    <dgm:pt modelId="{7985B2F0-18C3-4F0D-B707-33CA91F19CE7}" type="pres">
      <dgm:prSet presAssocID="{4E0F5F48-2F7B-4ACF-A4BC-48DD6DF4A40A}" presName="iconSpace" presStyleCnt="0"/>
      <dgm:spPr/>
    </dgm:pt>
    <dgm:pt modelId="{FD0C0AAA-8A56-4897-B814-117B583F2724}" type="pres">
      <dgm:prSet presAssocID="{4E0F5F48-2F7B-4ACF-A4BC-48DD6DF4A40A}" presName="parTx" presStyleLbl="revTx" presStyleIdx="4" presStyleCnt="6">
        <dgm:presLayoutVars>
          <dgm:chMax val="0"/>
          <dgm:chPref val="0"/>
        </dgm:presLayoutVars>
      </dgm:prSet>
      <dgm:spPr/>
    </dgm:pt>
    <dgm:pt modelId="{D23BFCB8-9655-4A52-B064-ECBD83AB8084}" type="pres">
      <dgm:prSet presAssocID="{4E0F5F48-2F7B-4ACF-A4BC-48DD6DF4A40A}" presName="txSpace" presStyleCnt="0"/>
      <dgm:spPr/>
    </dgm:pt>
    <dgm:pt modelId="{E4A7473B-D44A-4237-87C7-98F7457754A8}" type="pres">
      <dgm:prSet presAssocID="{4E0F5F48-2F7B-4ACF-A4BC-48DD6DF4A40A}" presName="desTx" presStyleLbl="revTx" presStyleIdx="5" presStyleCnt="6">
        <dgm:presLayoutVars/>
      </dgm:prSet>
      <dgm:spPr/>
    </dgm:pt>
  </dgm:ptLst>
  <dgm:cxnLst>
    <dgm:cxn modelId="{451BA411-599F-4CC5-A972-E2428CEF55E0}" type="presOf" srcId="{4472CED9-808C-4565-8409-C6FC309D88F2}" destId="{28551EF3-6E3E-4968-80F3-C9A1F030B79F}" srcOrd="0" destOrd="0" presId="urn:microsoft.com/office/officeart/2018/2/layout/IconLabelDescriptionList"/>
    <dgm:cxn modelId="{4112D517-FBAD-46AC-8C0A-D9773D1525B7}" srcId="{C6FAD612-3560-4BCB-9CAE-7846DC44B56E}" destId="{91C31066-FE40-4B83-8CEC-A0951259D4D8}" srcOrd="0" destOrd="0" parTransId="{40127C8E-1D05-4C1A-AAE7-5B0FDFB122FA}" sibTransId="{0DDE8CF3-003A-4ACD-B443-56C8582E971C}"/>
    <dgm:cxn modelId="{A4291F19-3131-4D8F-A75D-3DB012537029}" srcId="{4472CED9-808C-4565-8409-C6FC309D88F2}" destId="{4E0F5F48-2F7B-4ACF-A4BC-48DD6DF4A40A}" srcOrd="2" destOrd="0" parTransId="{26F9431C-7F79-4659-A319-30847E760CEE}" sibTransId="{A09CC66D-F345-4133-9018-35E82341CE45}"/>
    <dgm:cxn modelId="{4AEC651A-0AF1-4C20-9960-A547E475E767}" type="presOf" srcId="{08300820-273A-41FE-80D4-BCCF4786958A}" destId="{0A6D2F42-1CE2-4521-B7C2-DF67494A7F15}" srcOrd="0" destOrd="0" presId="urn:microsoft.com/office/officeart/2018/2/layout/IconLabelDescriptionList"/>
    <dgm:cxn modelId="{8FA6901A-CE44-4033-A1EB-57838AC59E88}" srcId="{4472CED9-808C-4565-8409-C6FC309D88F2}" destId="{7C3AE37A-5C5E-41A8-BA00-D8F7469B8843}" srcOrd="0" destOrd="0" parTransId="{F3CAAD7D-0C7A-458F-A1D0-64B1106376BD}" sibTransId="{5751C983-5F8F-4B89-ADB2-EA851F8DB3C5}"/>
    <dgm:cxn modelId="{12C7231C-0E61-4A19-83A5-F768DFA5F4EC}" type="presOf" srcId="{7C3AE37A-5C5E-41A8-BA00-D8F7469B8843}" destId="{ACA5AE9C-4E5F-4678-B40E-6B4644CC5E20}" srcOrd="0" destOrd="0" presId="urn:microsoft.com/office/officeart/2018/2/layout/IconLabelDescriptionList"/>
    <dgm:cxn modelId="{2E4D7D30-BBD0-4CA8-817A-D0B8D2736F28}" type="presOf" srcId="{91C31066-FE40-4B83-8CEC-A0951259D4D8}" destId="{F7487438-3DE4-4219-9BCE-AC46986B6F0D}" srcOrd="0" destOrd="1" presId="urn:microsoft.com/office/officeart/2018/2/layout/IconLabelDescriptionList"/>
    <dgm:cxn modelId="{A21B2D53-FAF4-4C3A-A8FB-943E051A2C7C}" srcId="{72EC95C5-C3AB-44F2-831A-B67C6BD5A817}" destId="{08300820-273A-41FE-80D4-BCCF4786958A}" srcOrd="0" destOrd="0" parTransId="{B02C755B-508C-44AA-B173-BE47A8542D9A}" sibTransId="{1FB46E95-D3A5-49FA-B62C-29136C6D95AB}"/>
    <dgm:cxn modelId="{846C297A-9BC3-41B9-817C-F35F8216951D}" type="presOf" srcId="{C6FAD612-3560-4BCB-9CAE-7846DC44B56E}" destId="{F7487438-3DE4-4219-9BCE-AC46986B6F0D}" srcOrd="0" destOrd="0" presId="urn:microsoft.com/office/officeart/2018/2/layout/IconLabelDescriptionList"/>
    <dgm:cxn modelId="{C024AE7A-AC02-491D-9E60-D298F85C08F6}" srcId="{C6FAD612-3560-4BCB-9CAE-7846DC44B56E}" destId="{81A9F871-FAE6-4453-8342-57C48E0A5B10}" srcOrd="1" destOrd="0" parTransId="{3EDEBEA8-C0C7-4607-B79F-BE801A1593CA}" sibTransId="{9ED06611-AE15-4A6F-B77A-9F4AF64D772B}"/>
    <dgm:cxn modelId="{6959687B-24D1-428E-8D28-CD5D1C5A013E}" type="presOf" srcId="{81A9F871-FAE6-4453-8342-57C48E0A5B10}" destId="{F7487438-3DE4-4219-9BCE-AC46986B6F0D}" srcOrd="0" destOrd="2" presId="urn:microsoft.com/office/officeart/2018/2/layout/IconLabelDescriptionList"/>
    <dgm:cxn modelId="{CA01AA8B-11AD-4FD1-8A6C-0793F8FAB937}" srcId="{7C3AE37A-5C5E-41A8-BA00-D8F7469B8843}" destId="{C6FAD612-3560-4BCB-9CAE-7846DC44B56E}" srcOrd="0" destOrd="0" parTransId="{658D8874-3E80-4A0C-BB1D-0C3F0187D4E6}" sibTransId="{A247BEEE-BEC3-4EF3-AE8A-6DF501871412}"/>
    <dgm:cxn modelId="{F2C03492-0ED3-43C1-8B76-21C753D1F776}" srcId="{4472CED9-808C-4565-8409-C6FC309D88F2}" destId="{72EC95C5-C3AB-44F2-831A-B67C6BD5A817}" srcOrd="1" destOrd="0" parTransId="{4121BF91-9AC1-4149-AB75-A7D1BF8344B7}" sibTransId="{07B22B66-67A3-4332-BE97-86AFF2667116}"/>
    <dgm:cxn modelId="{F6D44297-615B-4A86-9233-78ED8770A6A6}" type="presOf" srcId="{72EC95C5-C3AB-44F2-831A-B67C6BD5A817}" destId="{0E5723F2-E2CD-4C42-AAFE-BB97FC75123F}" srcOrd="0" destOrd="0" presId="urn:microsoft.com/office/officeart/2018/2/layout/IconLabelDescriptionList"/>
    <dgm:cxn modelId="{EC9E0ABE-41E9-43A3-858F-31B3110BE080}" type="presOf" srcId="{DD7C9B3F-E84F-47DE-9806-2BC8B1902020}" destId="{E4A7473B-D44A-4237-87C7-98F7457754A8}" srcOrd="0" destOrd="0" presId="urn:microsoft.com/office/officeart/2018/2/layout/IconLabelDescriptionList"/>
    <dgm:cxn modelId="{005B9AC5-9113-4408-A02B-FC6BDC34C02B}" srcId="{4E0F5F48-2F7B-4ACF-A4BC-48DD6DF4A40A}" destId="{DD7C9B3F-E84F-47DE-9806-2BC8B1902020}" srcOrd="0" destOrd="0" parTransId="{BE22730B-0B2D-4700-A83E-867D43B96756}" sibTransId="{206DF780-F0F0-4924-9B58-71B968B93D61}"/>
    <dgm:cxn modelId="{BDA823CA-1E25-4838-B372-13FD3D75657C}" type="presOf" srcId="{4E0F5F48-2F7B-4ACF-A4BC-48DD6DF4A40A}" destId="{FD0C0AAA-8A56-4897-B814-117B583F2724}" srcOrd="0" destOrd="0" presId="urn:microsoft.com/office/officeart/2018/2/layout/IconLabelDescriptionList"/>
    <dgm:cxn modelId="{C2DC3BB3-529A-42B0-A768-79039B7FBC06}" type="presParOf" srcId="{28551EF3-6E3E-4968-80F3-C9A1F030B79F}" destId="{4D9402FF-C356-4359-B7DB-607FFBC3C3B3}" srcOrd="0" destOrd="0" presId="urn:microsoft.com/office/officeart/2018/2/layout/IconLabelDescriptionList"/>
    <dgm:cxn modelId="{035CEA23-46CF-4663-BEFD-851867F6649B}" type="presParOf" srcId="{4D9402FF-C356-4359-B7DB-607FFBC3C3B3}" destId="{98A369C6-DC4C-4D06-8A5B-7496025FF2AB}" srcOrd="0" destOrd="0" presId="urn:microsoft.com/office/officeart/2018/2/layout/IconLabelDescriptionList"/>
    <dgm:cxn modelId="{83A6D779-18C6-4A65-A564-A6BE063C7A79}" type="presParOf" srcId="{4D9402FF-C356-4359-B7DB-607FFBC3C3B3}" destId="{F830466F-5783-4B52-BDE6-C5FCCB18789C}" srcOrd="1" destOrd="0" presId="urn:microsoft.com/office/officeart/2018/2/layout/IconLabelDescriptionList"/>
    <dgm:cxn modelId="{E4315E51-6D72-4D5F-A2AB-C5D937EE9FCD}" type="presParOf" srcId="{4D9402FF-C356-4359-B7DB-607FFBC3C3B3}" destId="{ACA5AE9C-4E5F-4678-B40E-6B4644CC5E20}" srcOrd="2" destOrd="0" presId="urn:microsoft.com/office/officeart/2018/2/layout/IconLabelDescriptionList"/>
    <dgm:cxn modelId="{F2045141-9AE4-4592-A86B-8595B493C395}" type="presParOf" srcId="{4D9402FF-C356-4359-B7DB-607FFBC3C3B3}" destId="{6D648C75-18A3-4B55-83B1-03D9CCCAAF06}" srcOrd="3" destOrd="0" presId="urn:microsoft.com/office/officeart/2018/2/layout/IconLabelDescriptionList"/>
    <dgm:cxn modelId="{291FB968-B4AC-4082-B3AE-605ADABDC369}" type="presParOf" srcId="{4D9402FF-C356-4359-B7DB-607FFBC3C3B3}" destId="{F7487438-3DE4-4219-9BCE-AC46986B6F0D}" srcOrd="4" destOrd="0" presId="urn:microsoft.com/office/officeart/2018/2/layout/IconLabelDescriptionList"/>
    <dgm:cxn modelId="{1F3E65D4-8CEB-44E1-BDFC-84630B99A890}" type="presParOf" srcId="{28551EF3-6E3E-4968-80F3-C9A1F030B79F}" destId="{2748015F-9CF2-4939-95AD-8B2BCA6D9BE1}" srcOrd="1" destOrd="0" presId="urn:microsoft.com/office/officeart/2018/2/layout/IconLabelDescriptionList"/>
    <dgm:cxn modelId="{AAC97049-A383-4A93-AB4F-B0F46968CABB}" type="presParOf" srcId="{28551EF3-6E3E-4968-80F3-C9A1F030B79F}" destId="{E71669D8-0F53-4D1D-8D98-4C2E1148D702}" srcOrd="2" destOrd="0" presId="urn:microsoft.com/office/officeart/2018/2/layout/IconLabelDescriptionList"/>
    <dgm:cxn modelId="{29B84F1A-6C44-4133-9247-061D3D7F242A}" type="presParOf" srcId="{E71669D8-0F53-4D1D-8D98-4C2E1148D702}" destId="{36731497-0CA3-45F8-81B4-9731EF153314}" srcOrd="0" destOrd="0" presId="urn:microsoft.com/office/officeart/2018/2/layout/IconLabelDescriptionList"/>
    <dgm:cxn modelId="{4529BDE4-C059-4821-B611-071D6370B91C}" type="presParOf" srcId="{E71669D8-0F53-4D1D-8D98-4C2E1148D702}" destId="{99F49A0C-9DC0-462B-913A-0C9956FC6069}" srcOrd="1" destOrd="0" presId="urn:microsoft.com/office/officeart/2018/2/layout/IconLabelDescriptionList"/>
    <dgm:cxn modelId="{C60E6678-B78A-44BA-88FA-869D1665BD8E}" type="presParOf" srcId="{E71669D8-0F53-4D1D-8D98-4C2E1148D702}" destId="{0E5723F2-E2CD-4C42-AAFE-BB97FC75123F}" srcOrd="2" destOrd="0" presId="urn:microsoft.com/office/officeart/2018/2/layout/IconLabelDescriptionList"/>
    <dgm:cxn modelId="{5BE2746B-7865-4980-9242-E5E81A5F65BA}" type="presParOf" srcId="{E71669D8-0F53-4D1D-8D98-4C2E1148D702}" destId="{5B254743-7C17-461D-A23B-762BF4DB8D3D}" srcOrd="3" destOrd="0" presId="urn:microsoft.com/office/officeart/2018/2/layout/IconLabelDescriptionList"/>
    <dgm:cxn modelId="{28ED132C-C965-441D-B428-BCB6B847D791}" type="presParOf" srcId="{E71669D8-0F53-4D1D-8D98-4C2E1148D702}" destId="{0A6D2F42-1CE2-4521-B7C2-DF67494A7F15}" srcOrd="4" destOrd="0" presId="urn:microsoft.com/office/officeart/2018/2/layout/IconLabelDescriptionList"/>
    <dgm:cxn modelId="{0C6F86FA-293E-4A72-9102-AD198C1B0C71}" type="presParOf" srcId="{28551EF3-6E3E-4968-80F3-C9A1F030B79F}" destId="{65066D64-54C5-4D2F-A2CC-D6A4E1FFD20D}" srcOrd="3" destOrd="0" presId="urn:microsoft.com/office/officeart/2018/2/layout/IconLabelDescriptionList"/>
    <dgm:cxn modelId="{4527D907-95ED-4180-8F3B-768186A36AA3}" type="presParOf" srcId="{28551EF3-6E3E-4968-80F3-C9A1F030B79F}" destId="{32B2E79A-CDFB-406B-AD54-AFC6117B7234}" srcOrd="4" destOrd="0" presId="urn:microsoft.com/office/officeart/2018/2/layout/IconLabelDescriptionList"/>
    <dgm:cxn modelId="{52A27A82-71CC-461A-8082-F5AA7483979D}" type="presParOf" srcId="{32B2E79A-CDFB-406B-AD54-AFC6117B7234}" destId="{27852851-2A1F-4ACE-BF45-0D70DC2805AB}" srcOrd="0" destOrd="0" presId="urn:microsoft.com/office/officeart/2018/2/layout/IconLabelDescriptionList"/>
    <dgm:cxn modelId="{005DB6F3-610B-4285-98A9-FA5B9A3479D6}" type="presParOf" srcId="{32B2E79A-CDFB-406B-AD54-AFC6117B7234}" destId="{7985B2F0-18C3-4F0D-B707-33CA91F19CE7}" srcOrd="1" destOrd="0" presId="urn:microsoft.com/office/officeart/2018/2/layout/IconLabelDescriptionList"/>
    <dgm:cxn modelId="{E4071D94-47A9-44D5-ADFF-E093F32E15B2}" type="presParOf" srcId="{32B2E79A-CDFB-406B-AD54-AFC6117B7234}" destId="{FD0C0AAA-8A56-4897-B814-117B583F2724}" srcOrd="2" destOrd="0" presId="urn:microsoft.com/office/officeart/2018/2/layout/IconLabelDescriptionList"/>
    <dgm:cxn modelId="{FA564663-61C8-40A9-9DEB-8AA2894E0CC4}" type="presParOf" srcId="{32B2E79A-CDFB-406B-AD54-AFC6117B7234}" destId="{D23BFCB8-9655-4A52-B064-ECBD83AB8084}" srcOrd="3" destOrd="0" presId="urn:microsoft.com/office/officeart/2018/2/layout/IconLabelDescriptionList"/>
    <dgm:cxn modelId="{7D46CC9D-D4E6-4DF1-97ED-0AA8F1735483}" type="presParOf" srcId="{32B2E79A-CDFB-406B-AD54-AFC6117B7234}" destId="{E4A7473B-D44A-4237-87C7-98F7457754A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72CED9-808C-4565-8409-C6FC309D88F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3AE37A-5C5E-41A8-BA00-D8F7469B8843}">
      <dgm:prSet/>
      <dgm:spPr/>
      <dgm:t>
        <a:bodyPr/>
        <a:lstStyle/>
        <a:p>
          <a:pPr>
            <a:defRPr b="1"/>
          </a:pPr>
          <a:r>
            <a:rPr lang="en-US"/>
            <a:t>S. M. Sanchez, "Work Smarter, not Harder: Guidelines for Designing Simulation Experiments," </a:t>
          </a:r>
          <a:r>
            <a:rPr lang="en-US" i="1"/>
            <a:t>Proceedings of the 2006 Winter Simulation Conference</a:t>
          </a:r>
          <a:r>
            <a:rPr lang="en-US"/>
            <a:t>, Monterey, CA, USA, 2006, pp. 47-57, doi: 10.1109/WSC.2006.323037.</a:t>
          </a:r>
        </a:p>
      </dgm:t>
    </dgm:pt>
    <dgm:pt modelId="{F3CAAD7D-0C7A-458F-A1D0-64B1106376BD}" type="parTrans" cxnId="{8FA6901A-CE44-4033-A1EB-57838AC59E88}">
      <dgm:prSet/>
      <dgm:spPr/>
      <dgm:t>
        <a:bodyPr/>
        <a:lstStyle/>
        <a:p>
          <a:endParaRPr lang="en-US"/>
        </a:p>
      </dgm:t>
    </dgm:pt>
    <dgm:pt modelId="{5751C983-5F8F-4B89-ADB2-EA851F8DB3C5}" type="sibTrans" cxnId="{8FA6901A-CE44-4033-A1EB-57838AC59E88}">
      <dgm:prSet/>
      <dgm:spPr/>
      <dgm:t>
        <a:bodyPr/>
        <a:lstStyle/>
        <a:p>
          <a:endParaRPr lang="en-US"/>
        </a:p>
      </dgm:t>
    </dgm:pt>
    <dgm:pt modelId="{EC9BA760-83CC-454C-80C0-0ED45F1B63AD}">
      <dgm:prSet/>
      <dgm:spPr/>
      <dgm:t>
        <a:bodyPr/>
        <a:lstStyle/>
        <a:p>
          <a:r>
            <a:rPr lang="en-US"/>
            <a:t>Gives best practices for intelligent design of a simulation for factorial experiments</a:t>
          </a:r>
        </a:p>
      </dgm:t>
    </dgm:pt>
    <dgm:pt modelId="{6E3D37B3-2248-4D47-8ADA-0D425C0E9FA6}" type="parTrans" cxnId="{72378A9A-39E7-4D01-9914-ED49D9DF3DEB}">
      <dgm:prSet/>
      <dgm:spPr/>
      <dgm:t>
        <a:bodyPr/>
        <a:lstStyle/>
        <a:p>
          <a:endParaRPr lang="en-US"/>
        </a:p>
      </dgm:t>
    </dgm:pt>
    <dgm:pt modelId="{F1ED76D1-A7AE-4664-A530-0BFC2CAB86A5}" type="sibTrans" cxnId="{72378A9A-39E7-4D01-9914-ED49D9DF3DEB}">
      <dgm:prSet/>
      <dgm:spPr/>
      <dgm:t>
        <a:bodyPr/>
        <a:lstStyle/>
        <a:p>
          <a:endParaRPr lang="en-US"/>
        </a:p>
      </dgm:t>
    </dgm:pt>
    <dgm:pt modelId="{02AE9D74-803D-4DA4-90EE-BB8C9897D14B}">
      <dgm:prSet/>
      <dgm:spPr/>
      <dgm:t>
        <a:bodyPr/>
        <a:lstStyle/>
        <a:p>
          <a:pPr>
            <a:defRPr b="1"/>
          </a:pPr>
          <a:r>
            <a:rPr lang="en-US"/>
            <a:t>R. C. H. Cheng and O. D. Jones, "Analysis of simulation factorial experiments by EDF resample statistics," </a:t>
          </a:r>
          <a:r>
            <a:rPr lang="en-US" i="1"/>
            <a:t>2000 Winter Simulation Conference Proceedings (Cat. No.00CH37165)</a:t>
          </a:r>
          <a:r>
            <a:rPr lang="en-US"/>
            <a:t>, Orlando, FL, USA, 2000, pp. 697-703 vol.1, doi: 10.1109/WSC.2000.899782.</a:t>
          </a:r>
        </a:p>
      </dgm:t>
    </dgm:pt>
    <dgm:pt modelId="{E363A8CD-7985-46B7-BE35-AFCFD6687283}" type="parTrans" cxnId="{F5E42051-86EF-4E8A-B9D1-356D9EF11C8C}">
      <dgm:prSet/>
      <dgm:spPr/>
      <dgm:t>
        <a:bodyPr/>
        <a:lstStyle/>
        <a:p>
          <a:endParaRPr lang="en-US"/>
        </a:p>
      </dgm:t>
    </dgm:pt>
    <dgm:pt modelId="{0CD895D9-DD1A-4012-96B3-B6EA8C5F5EFD}" type="sibTrans" cxnId="{F5E42051-86EF-4E8A-B9D1-356D9EF11C8C}">
      <dgm:prSet/>
      <dgm:spPr/>
      <dgm:t>
        <a:bodyPr/>
        <a:lstStyle/>
        <a:p>
          <a:endParaRPr lang="en-US"/>
        </a:p>
      </dgm:t>
    </dgm:pt>
    <dgm:pt modelId="{81A9F871-FAE6-4453-8342-57C48E0A5B10}">
      <dgm:prSet/>
      <dgm:spPr/>
      <dgm:t>
        <a:bodyPr/>
        <a:lstStyle/>
        <a:p>
          <a:r>
            <a:rPr lang="en-US"/>
            <a:t>Gives outline for using EDF statistics instead of ANOVA for nonnormally-distributed simulation results</a:t>
          </a:r>
        </a:p>
      </dgm:t>
    </dgm:pt>
    <dgm:pt modelId="{3EDEBEA8-C0C7-4607-B79F-BE801A1593CA}" type="parTrans" cxnId="{C024AE7A-AC02-491D-9E60-D298F85C08F6}">
      <dgm:prSet/>
      <dgm:spPr/>
      <dgm:t>
        <a:bodyPr/>
        <a:lstStyle/>
        <a:p>
          <a:endParaRPr lang="en-US"/>
        </a:p>
      </dgm:t>
    </dgm:pt>
    <dgm:pt modelId="{9ED06611-AE15-4A6F-B77A-9F4AF64D772B}" type="sibTrans" cxnId="{C024AE7A-AC02-491D-9E60-D298F85C08F6}">
      <dgm:prSet/>
      <dgm:spPr/>
      <dgm:t>
        <a:bodyPr/>
        <a:lstStyle/>
        <a:p>
          <a:endParaRPr lang="en-US"/>
        </a:p>
      </dgm:t>
    </dgm:pt>
    <dgm:pt modelId="{28551EF3-6E3E-4968-80F3-C9A1F030B79F}" type="pres">
      <dgm:prSet presAssocID="{4472CED9-808C-4565-8409-C6FC309D88F2}" presName="root" presStyleCnt="0">
        <dgm:presLayoutVars>
          <dgm:dir/>
          <dgm:resizeHandles val="exact"/>
        </dgm:presLayoutVars>
      </dgm:prSet>
      <dgm:spPr/>
    </dgm:pt>
    <dgm:pt modelId="{4D9402FF-C356-4359-B7DB-607FFBC3C3B3}" type="pres">
      <dgm:prSet presAssocID="{7C3AE37A-5C5E-41A8-BA00-D8F7469B8843}" presName="compNode" presStyleCnt="0"/>
      <dgm:spPr/>
    </dgm:pt>
    <dgm:pt modelId="{98A369C6-DC4C-4D06-8A5B-7496025FF2AB}" type="pres">
      <dgm:prSet presAssocID="{7C3AE37A-5C5E-41A8-BA00-D8F7469B88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830466F-5783-4B52-BDE6-C5FCCB18789C}" type="pres">
      <dgm:prSet presAssocID="{7C3AE37A-5C5E-41A8-BA00-D8F7469B8843}" presName="iconSpace" presStyleCnt="0"/>
      <dgm:spPr/>
    </dgm:pt>
    <dgm:pt modelId="{ACA5AE9C-4E5F-4678-B40E-6B4644CC5E20}" type="pres">
      <dgm:prSet presAssocID="{7C3AE37A-5C5E-41A8-BA00-D8F7469B8843}" presName="parTx" presStyleLbl="revTx" presStyleIdx="0" presStyleCnt="4">
        <dgm:presLayoutVars>
          <dgm:chMax val="0"/>
          <dgm:chPref val="0"/>
        </dgm:presLayoutVars>
      </dgm:prSet>
      <dgm:spPr/>
    </dgm:pt>
    <dgm:pt modelId="{6D648C75-18A3-4B55-83B1-03D9CCCAAF06}" type="pres">
      <dgm:prSet presAssocID="{7C3AE37A-5C5E-41A8-BA00-D8F7469B8843}" presName="txSpace" presStyleCnt="0"/>
      <dgm:spPr/>
    </dgm:pt>
    <dgm:pt modelId="{F7487438-3DE4-4219-9BCE-AC46986B6F0D}" type="pres">
      <dgm:prSet presAssocID="{7C3AE37A-5C5E-41A8-BA00-D8F7469B8843}" presName="desTx" presStyleLbl="revTx" presStyleIdx="1" presStyleCnt="4">
        <dgm:presLayoutVars/>
      </dgm:prSet>
      <dgm:spPr/>
    </dgm:pt>
    <dgm:pt modelId="{2F0203F9-2C62-4C70-A69F-454ABC66CAF4}" type="pres">
      <dgm:prSet presAssocID="{5751C983-5F8F-4B89-ADB2-EA851F8DB3C5}" presName="sibTrans" presStyleCnt="0"/>
      <dgm:spPr/>
    </dgm:pt>
    <dgm:pt modelId="{7FE577AB-C7DA-4397-A609-A1A1B345AFDC}" type="pres">
      <dgm:prSet presAssocID="{02AE9D74-803D-4DA4-90EE-BB8C9897D14B}" presName="compNode" presStyleCnt="0"/>
      <dgm:spPr/>
    </dgm:pt>
    <dgm:pt modelId="{06D46CB1-D8ED-4F47-86E3-39FA7D7B4CF3}" type="pres">
      <dgm:prSet presAssocID="{02AE9D74-803D-4DA4-90EE-BB8C9897D1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CF711E8-05A0-49E0-AA8F-EC6BF41ED48D}" type="pres">
      <dgm:prSet presAssocID="{02AE9D74-803D-4DA4-90EE-BB8C9897D14B}" presName="iconSpace" presStyleCnt="0"/>
      <dgm:spPr/>
    </dgm:pt>
    <dgm:pt modelId="{8471C4C1-81BD-43B4-8559-2D5016392E0C}" type="pres">
      <dgm:prSet presAssocID="{02AE9D74-803D-4DA4-90EE-BB8C9897D14B}" presName="parTx" presStyleLbl="revTx" presStyleIdx="2" presStyleCnt="4">
        <dgm:presLayoutVars>
          <dgm:chMax val="0"/>
          <dgm:chPref val="0"/>
        </dgm:presLayoutVars>
      </dgm:prSet>
      <dgm:spPr/>
    </dgm:pt>
    <dgm:pt modelId="{E2CE0A04-B3F2-422E-8314-4BAE67B1193C}" type="pres">
      <dgm:prSet presAssocID="{02AE9D74-803D-4DA4-90EE-BB8C9897D14B}" presName="txSpace" presStyleCnt="0"/>
      <dgm:spPr/>
    </dgm:pt>
    <dgm:pt modelId="{14AC988D-C1E1-4454-8F15-E503EAB6032F}" type="pres">
      <dgm:prSet presAssocID="{02AE9D74-803D-4DA4-90EE-BB8C9897D14B}" presName="desTx" presStyleLbl="revTx" presStyleIdx="3" presStyleCnt="4">
        <dgm:presLayoutVars/>
      </dgm:prSet>
      <dgm:spPr/>
    </dgm:pt>
  </dgm:ptLst>
  <dgm:cxnLst>
    <dgm:cxn modelId="{451BA411-599F-4CC5-A972-E2428CEF55E0}" type="presOf" srcId="{4472CED9-808C-4565-8409-C6FC309D88F2}" destId="{28551EF3-6E3E-4968-80F3-C9A1F030B79F}" srcOrd="0" destOrd="0" presId="urn:microsoft.com/office/officeart/2018/2/layout/IconLabelDescriptionList"/>
    <dgm:cxn modelId="{8FA6901A-CE44-4033-A1EB-57838AC59E88}" srcId="{4472CED9-808C-4565-8409-C6FC309D88F2}" destId="{7C3AE37A-5C5E-41A8-BA00-D8F7469B8843}" srcOrd="0" destOrd="0" parTransId="{F3CAAD7D-0C7A-458F-A1D0-64B1106376BD}" sibTransId="{5751C983-5F8F-4B89-ADB2-EA851F8DB3C5}"/>
    <dgm:cxn modelId="{A2454B3B-920B-49AA-93FE-77570A5CCFB5}" type="presOf" srcId="{02AE9D74-803D-4DA4-90EE-BB8C9897D14B}" destId="{8471C4C1-81BD-43B4-8559-2D5016392E0C}" srcOrd="0" destOrd="0" presId="urn:microsoft.com/office/officeart/2018/2/layout/IconLabelDescriptionList"/>
    <dgm:cxn modelId="{9EC1AD63-4A01-411E-8F01-6CC9F2D14551}" type="presOf" srcId="{EC9BA760-83CC-454C-80C0-0ED45F1B63AD}" destId="{F7487438-3DE4-4219-9BCE-AC46986B6F0D}" srcOrd="0" destOrd="0" presId="urn:microsoft.com/office/officeart/2018/2/layout/IconLabelDescriptionList"/>
    <dgm:cxn modelId="{F5E42051-86EF-4E8A-B9D1-356D9EF11C8C}" srcId="{4472CED9-808C-4565-8409-C6FC309D88F2}" destId="{02AE9D74-803D-4DA4-90EE-BB8C9897D14B}" srcOrd="1" destOrd="0" parTransId="{E363A8CD-7985-46B7-BE35-AFCFD6687283}" sibTransId="{0CD895D9-DD1A-4012-96B3-B6EA8C5F5EFD}"/>
    <dgm:cxn modelId="{C024AE7A-AC02-491D-9E60-D298F85C08F6}" srcId="{02AE9D74-803D-4DA4-90EE-BB8C9897D14B}" destId="{81A9F871-FAE6-4453-8342-57C48E0A5B10}" srcOrd="0" destOrd="0" parTransId="{3EDEBEA8-C0C7-4607-B79F-BE801A1593CA}" sibTransId="{9ED06611-AE15-4A6F-B77A-9F4AF64D772B}"/>
    <dgm:cxn modelId="{72378A9A-39E7-4D01-9914-ED49D9DF3DEB}" srcId="{7C3AE37A-5C5E-41A8-BA00-D8F7469B8843}" destId="{EC9BA760-83CC-454C-80C0-0ED45F1B63AD}" srcOrd="0" destOrd="0" parTransId="{6E3D37B3-2248-4D47-8ADA-0D425C0E9FA6}" sibTransId="{F1ED76D1-A7AE-4664-A530-0BFC2CAB86A5}"/>
    <dgm:cxn modelId="{208332A4-9D6E-427B-A8E8-DD55F3483B3F}" type="presOf" srcId="{81A9F871-FAE6-4453-8342-57C48E0A5B10}" destId="{14AC988D-C1E1-4454-8F15-E503EAB6032F}" srcOrd="0" destOrd="0" presId="urn:microsoft.com/office/officeart/2018/2/layout/IconLabelDescriptionList"/>
    <dgm:cxn modelId="{A2CEA2A8-8809-40C8-904F-4E13A2FEEBBB}" type="presOf" srcId="{7C3AE37A-5C5E-41A8-BA00-D8F7469B8843}" destId="{ACA5AE9C-4E5F-4678-B40E-6B4644CC5E20}" srcOrd="0" destOrd="0" presId="urn:microsoft.com/office/officeart/2018/2/layout/IconLabelDescriptionList"/>
    <dgm:cxn modelId="{6CCFB4E6-86B1-48A9-8CF1-B361F7ACE129}" type="presParOf" srcId="{28551EF3-6E3E-4968-80F3-C9A1F030B79F}" destId="{4D9402FF-C356-4359-B7DB-607FFBC3C3B3}" srcOrd="0" destOrd="0" presId="urn:microsoft.com/office/officeart/2018/2/layout/IconLabelDescriptionList"/>
    <dgm:cxn modelId="{B04E97D3-3694-447C-AD33-2CACD4613157}" type="presParOf" srcId="{4D9402FF-C356-4359-B7DB-607FFBC3C3B3}" destId="{98A369C6-DC4C-4D06-8A5B-7496025FF2AB}" srcOrd="0" destOrd="0" presId="urn:microsoft.com/office/officeart/2018/2/layout/IconLabelDescriptionList"/>
    <dgm:cxn modelId="{2EADEC61-3F0A-415C-86D9-FA35D249A62E}" type="presParOf" srcId="{4D9402FF-C356-4359-B7DB-607FFBC3C3B3}" destId="{F830466F-5783-4B52-BDE6-C5FCCB18789C}" srcOrd="1" destOrd="0" presId="urn:microsoft.com/office/officeart/2018/2/layout/IconLabelDescriptionList"/>
    <dgm:cxn modelId="{242A0618-C854-4BF2-8B57-4FFBC1C7BEBD}" type="presParOf" srcId="{4D9402FF-C356-4359-B7DB-607FFBC3C3B3}" destId="{ACA5AE9C-4E5F-4678-B40E-6B4644CC5E20}" srcOrd="2" destOrd="0" presId="urn:microsoft.com/office/officeart/2018/2/layout/IconLabelDescriptionList"/>
    <dgm:cxn modelId="{84DEA91F-24BF-4331-8511-0D495AABB07F}" type="presParOf" srcId="{4D9402FF-C356-4359-B7DB-607FFBC3C3B3}" destId="{6D648C75-18A3-4B55-83B1-03D9CCCAAF06}" srcOrd="3" destOrd="0" presId="urn:microsoft.com/office/officeart/2018/2/layout/IconLabelDescriptionList"/>
    <dgm:cxn modelId="{C9CCC585-B1D0-4E38-8E5F-1EA951E02C58}" type="presParOf" srcId="{4D9402FF-C356-4359-B7DB-607FFBC3C3B3}" destId="{F7487438-3DE4-4219-9BCE-AC46986B6F0D}" srcOrd="4" destOrd="0" presId="urn:microsoft.com/office/officeart/2018/2/layout/IconLabelDescriptionList"/>
    <dgm:cxn modelId="{28458301-0AC3-4AD0-82E9-6E61FE9B749E}" type="presParOf" srcId="{28551EF3-6E3E-4968-80F3-C9A1F030B79F}" destId="{2F0203F9-2C62-4C70-A69F-454ABC66CAF4}" srcOrd="1" destOrd="0" presId="urn:microsoft.com/office/officeart/2018/2/layout/IconLabelDescriptionList"/>
    <dgm:cxn modelId="{9FB677E6-10A4-46D1-8A43-E535D84626E1}" type="presParOf" srcId="{28551EF3-6E3E-4968-80F3-C9A1F030B79F}" destId="{7FE577AB-C7DA-4397-A609-A1A1B345AFDC}" srcOrd="2" destOrd="0" presId="urn:microsoft.com/office/officeart/2018/2/layout/IconLabelDescriptionList"/>
    <dgm:cxn modelId="{F2B2373A-3596-43C9-A242-4D66978B39DF}" type="presParOf" srcId="{7FE577AB-C7DA-4397-A609-A1A1B345AFDC}" destId="{06D46CB1-D8ED-4F47-86E3-39FA7D7B4CF3}" srcOrd="0" destOrd="0" presId="urn:microsoft.com/office/officeart/2018/2/layout/IconLabelDescriptionList"/>
    <dgm:cxn modelId="{A284D3D2-AC53-45C9-A594-F512C4F28D5B}" type="presParOf" srcId="{7FE577AB-C7DA-4397-A609-A1A1B345AFDC}" destId="{7CF711E8-05A0-49E0-AA8F-EC6BF41ED48D}" srcOrd="1" destOrd="0" presId="urn:microsoft.com/office/officeart/2018/2/layout/IconLabelDescriptionList"/>
    <dgm:cxn modelId="{4D773277-5CA6-4093-A413-A5183FD3A18F}" type="presParOf" srcId="{7FE577AB-C7DA-4397-A609-A1A1B345AFDC}" destId="{8471C4C1-81BD-43B4-8559-2D5016392E0C}" srcOrd="2" destOrd="0" presId="urn:microsoft.com/office/officeart/2018/2/layout/IconLabelDescriptionList"/>
    <dgm:cxn modelId="{FAC1CB02-65E7-4EE8-8B7F-EF31AB89F877}" type="presParOf" srcId="{7FE577AB-C7DA-4397-A609-A1A1B345AFDC}" destId="{E2CE0A04-B3F2-422E-8314-4BAE67B1193C}" srcOrd="3" destOrd="0" presId="urn:microsoft.com/office/officeart/2018/2/layout/IconLabelDescriptionList"/>
    <dgm:cxn modelId="{ED3158EE-D2B0-49AA-91DE-AD612FC7E7D4}" type="presParOf" srcId="{7FE577AB-C7DA-4397-A609-A1A1B345AFDC}" destId="{14AC988D-C1E1-4454-8F15-E503EAB6032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9B45E3-C932-43E5-8B46-3447F39D1D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FCE321-2C35-4F7A-BD80-5D4D3AD4E4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analyzed a limited number of operating factors</a:t>
          </a:r>
        </a:p>
      </dgm:t>
    </dgm:pt>
    <dgm:pt modelId="{7A9291B3-06A1-488E-A40F-7A9C582BC3E1}" type="parTrans" cxnId="{65A600C0-3AD0-4D43-882E-4813316C88CC}">
      <dgm:prSet/>
      <dgm:spPr/>
      <dgm:t>
        <a:bodyPr/>
        <a:lstStyle/>
        <a:p>
          <a:endParaRPr lang="en-US"/>
        </a:p>
      </dgm:t>
    </dgm:pt>
    <dgm:pt modelId="{38D3A9DB-632A-446E-92D0-095A28EADFB9}" type="sibTrans" cxnId="{65A600C0-3AD0-4D43-882E-4813316C88CC}">
      <dgm:prSet/>
      <dgm:spPr/>
      <dgm:t>
        <a:bodyPr/>
        <a:lstStyle/>
        <a:p>
          <a:endParaRPr lang="en-US"/>
        </a:p>
      </dgm:t>
    </dgm:pt>
    <dgm:pt modelId="{E40053E6-FB42-4B72-8501-C980592415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However, factor screening showed which are significant</a:t>
          </a:r>
        </a:p>
      </dgm:t>
    </dgm:pt>
    <dgm:pt modelId="{00F9DF43-63A1-4412-8D59-25A27A97D861}" type="parTrans" cxnId="{9BCA4739-A755-436E-A88B-0BD7CD74D45A}">
      <dgm:prSet/>
      <dgm:spPr/>
      <dgm:t>
        <a:bodyPr/>
        <a:lstStyle/>
        <a:p>
          <a:endParaRPr lang="en-US"/>
        </a:p>
      </dgm:t>
    </dgm:pt>
    <dgm:pt modelId="{5CD6B2B9-9D4D-4C2B-9BD5-99DAB12E7E28}" type="sibTrans" cxnId="{9BCA4739-A755-436E-A88B-0BD7CD74D45A}">
      <dgm:prSet/>
      <dgm:spPr/>
      <dgm:t>
        <a:bodyPr/>
        <a:lstStyle/>
        <a:p>
          <a:endParaRPr lang="en-US"/>
        </a:p>
      </dgm:t>
    </dgm:pt>
    <dgm:pt modelId="{CF964347-A1DE-4FB6-8B5F-06D1C41AA0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Could be replicated without RNs, but with other procedural adjustment factors</a:t>
          </a:r>
        </a:p>
      </dgm:t>
    </dgm:pt>
    <dgm:pt modelId="{00F92105-3606-4C7A-8F91-510149BCAF74}" type="parTrans" cxnId="{47287BD3-EA43-46BC-9377-7063DC5B6803}">
      <dgm:prSet/>
      <dgm:spPr/>
      <dgm:t>
        <a:bodyPr/>
        <a:lstStyle/>
        <a:p>
          <a:endParaRPr lang="en-US"/>
        </a:p>
      </dgm:t>
    </dgm:pt>
    <dgm:pt modelId="{065BB116-D78B-4C80-B494-9E5E26BB5BD4}" type="sibTrans" cxnId="{47287BD3-EA43-46BC-9377-7063DC5B6803}">
      <dgm:prSet/>
      <dgm:spPr/>
      <dgm:t>
        <a:bodyPr/>
        <a:lstStyle/>
        <a:p>
          <a:endParaRPr lang="en-US"/>
        </a:p>
      </dgm:t>
    </dgm:pt>
    <dgm:pt modelId="{37FEF683-6062-4B6F-B727-96943FAB6B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number of replicates</a:t>
          </a:r>
        </a:p>
      </dgm:t>
    </dgm:pt>
    <dgm:pt modelId="{F48EA56E-83E6-4954-8F94-FCB01B1B3ABA}" type="parTrans" cxnId="{FEC7452B-DEEC-4554-BBE9-F23426DF7C9D}">
      <dgm:prSet/>
      <dgm:spPr/>
      <dgm:t>
        <a:bodyPr/>
        <a:lstStyle/>
        <a:p>
          <a:endParaRPr lang="en-US"/>
        </a:p>
      </dgm:t>
    </dgm:pt>
    <dgm:pt modelId="{28A78247-F571-4318-9454-E5182FCD3E91}" type="sibTrans" cxnId="{FEC7452B-DEEC-4554-BBE9-F23426DF7C9D}">
      <dgm:prSet/>
      <dgm:spPr/>
      <dgm:t>
        <a:bodyPr/>
        <a:lstStyle/>
        <a:p>
          <a:endParaRPr lang="en-US"/>
        </a:p>
      </dgm:t>
    </dgm:pt>
    <dgm:pt modelId="{5A63CB08-CC9A-4B81-8A7E-2629EF5D5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Still normality in data</a:t>
          </a:r>
        </a:p>
      </dgm:t>
    </dgm:pt>
    <dgm:pt modelId="{6A0D25EC-13DD-49DC-B7C3-1176EC1D3FCD}" type="parTrans" cxnId="{B85C5B16-A16D-411D-9CBC-5E985DA83E9E}">
      <dgm:prSet/>
      <dgm:spPr/>
      <dgm:t>
        <a:bodyPr/>
        <a:lstStyle/>
        <a:p>
          <a:endParaRPr lang="en-US"/>
        </a:p>
      </dgm:t>
    </dgm:pt>
    <dgm:pt modelId="{921E2DD5-DC5E-43C4-96CC-728548A6A65A}" type="sibTrans" cxnId="{B85C5B16-A16D-411D-9CBC-5E985DA83E9E}">
      <dgm:prSet/>
      <dgm:spPr/>
      <dgm:t>
        <a:bodyPr/>
        <a:lstStyle/>
        <a:p>
          <a:endParaRPr lang="en-US"/>
        </a:p>
      </dgm:t>
    </dgm:pt>
    <dgm:pt modelId="{C62514A6-C26C-40C1-96B5-06B430210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Want to scale this up for validity in final advisement</a:t>
          </a:r>
        </a:p>
      </dgm:t>
    </dgm:pt>
    <dgm:pt modelId="{7D0C1BF3-FDAA-465A-A91A-972F80A9A09D}" type="parTrans" cxnId="{86143CE0-81C5-4243-BC50-D642CDC72004}">
      <dgm:prSet/>
      <dgm:spPr/>
      <dgm:t>
        <a:bodyPr/>
        <a:lstStyle/>
        <a:p>
          <a:endParaRPr lang="en-US"/>
        </a:p>
      </dgm:t>
    </dgm:pt>
    <dgm:pt modelId="{3DCB4BAB-B1D2-46D8-AC3F-97F47850B6A8}" type="sibTrans" cxnId="{86143CE0-81C5-4243-BC50-D642CDC72004}">
      <dgm:prSet/>
      <dgm:spPr/>
      <dgm:t>
        <a:bodyPr/>
        <a:lstStyle/>
        <a:p>
          <a:endParaRPr lang="en-US"/>
        </a:p>
      </dgm:t>
    </dgm:pt>
    <dgm:pt modelId="{9A49BBE8-ED9B-4663-94A6-E2774A78CA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Fractional factorial can be used to analyze effects with large data size</a:t>
          </a:r>
        </a:p>
      </dgm:t>
    </dgm:pt>
    <dgm:pt modelId="{74A68E5B-40CD-4B11-ABBF-490076533970}" type="parTrans" cxnId="{76921E77-089B-49DB-90D6-CEB4E355DD63}">
      <dgm:prSet/>
      <dgm:spPr/>
      <dgm:t>
        <a:bodyPr/>
        <a:lstStyle/>
        <a:p>
          <a:endParaRPr lang="en-US"/>
        </a:p>
      </dgm:t>
    </dgm:pt>
    <dgm:pt modelId="{6AE5CAEF-3318-4DD4-AE98-AFDDDD0FCD20}" type="sibTrans" cxnId="{76921E77-089B-49DB-90D6-CEB4E355DD63}">
      <dgm:prSet/>
      <dgm:spPr/>
      <dgm:t>
        <a:bodyPr/>
        <a:lstStyle/>
        <a:p>
          <a:endParaRPr lang="en-US"/>
        </a:p>
      </dgm:t>
    </dgm:pt>
    <dgm:pt modelId="{65AC4318-5516-4286-B0DF-BFCDFDB41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number of layouts presented</a:t>
          </a:r>
        </a:p>
      </dgm:t>
    </dgm:pt>
    <dgm:pt modelId="{D1161548-C8BA-46AE-8995-CE809297D9D1}" type="parTrans" cxnId="{AAC0E490-D087-4941-977F-099E52C0B7F0}">
      <dgm:prSet/>
      <dgm:spPr/>
      <dgm:t>
        <a:bodyPr/>
        <a:lstStyle/>
        <a:p>
          <a:endParaRPr lang="en-US"/>
        </a:p>
      </dgm:t>
    </dgm:pt>
    <dgm:pt modelId="{F3C7D3E3-520B-446E-8502-2DCBC2B51D7A}" type="sibTrans" cxnId="{AAC0E490-D087-4941-977F-099E52C0B7F0}">
      <dgm:prSet/>
      <dgm:spPr/>
      <dgm:t>
        <a:bodyPr/>
        <a:lstStyle/>
        <a:p>
          <a:endParaRPr lang="en-US"/>
        </a:p>
      </dgm:t>
    </dgm:pt>
    <dgm:pt modelId="{DC7FF647-598C-472C-97B6-40611B8D2956}" type="pres">
      <dgm:prSet presAssocID="{119B45E3-C932-43E5-8B46-3447F39D1D8D}" presName="root" presStyleCnt="0">
        <dgm:presLayoutVars>
          <dgm:dir/>
          <dgm:resizeHandles val="exact"/>
        </dgm:presLayoutVars>
      </dgm:prSet>
      <dgm:spPr/>
    </dgm:pt>
    <dgm:pt modelId="{994CB827-AB91-4845-BF77-CFF0E08454ED}" type="pres">
      <dgm:prSet presAssocID="{DBFCE321-2C35-4F7A-BD80-5D4D3AD4E4ED}" presName="compNode" presStyleCnt="0"/>
      <dgm:spPr/>
    </dgm:pt>
    <dgm:pt modelId="{3C530F4F-F940-4B5C-BAD5-872F3E190031}" type="pres">
      <dgm:prSet presAssocID="{DBFCE321-2C35-4F7A-BD80-5D4D3AD4E4ED}" presName="bgRect" presStyleLbl="bgShp" presStyleIdx="0" presStyleCnt="3"/>
      <dgm:spPr/>
    </dgm:pt>
    <dgm:pt modelId="{7D4FCDE2-60B6-4D46-ACE7-C4EE96CDC245}" type="pres">
      <dgm:prSet presAssocID="{DBFCE321-2C35-4F7A-BD80-5D4D3AD4E4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ABA5A09D-B84F-441E-AF2D-512A43AFD603}" type="pres">
      <dgm:prSet presAssocID="{DBFCE321-2C35-4F7A-BD80-5D4D3AD4E4ED}" presName="spaceRect" presStyleCnt="0"/>
      <dgm:spPr/>
    </dgm:pt>
    <dgm:pt modelId="{2B682C74-9A8B-41DC-85CB-BCFCD6A8F368}" type="pres">
      <dgm:prSet presAssocID="{DBFCE321-2C35-4F7A-BD80-5D4D3AD4E4ED}" presName="parTx" presStyleLbl="revTx" presStyleIdx="0" presStyleCnt="5">
        <dgm:presLayoutVars>
          <dgm:chMax val="0"/>
          <dgm:chPref val="0"/>
        </dgm:presLayoutVars>
      </dgm:prSet>
      <dgm:spPr/>
    </dgm:pt>
    <dgm:pt modelId="{7F00D229-7C9C-4155-A4DF-748CE019FB69}" type="pres">
      <dgm:prSet presAssocID="{DBFCE321-2C35-4F7A-BD80-5D4D3AD4E4ED}" presName="desTx" presStyleLbl="revTx" presStyleIdx="1" presStyleCnt="5">
        <dgm:presLayoutVars/>
      </dgm:prSet>
      <dgm:spPr/>
    </dgm:pt>
    <dgm:pt modelId="{342FEB44-B88F-48DA-9DAB-A6247F9E1CF4}" type="pres">
      <dgm:prSet presAssocID="{38D3A9DB-632A-446E-92D0-095A28EADFB9}" presName="sibTrans" presStyleCnt="0"/>
      <dgm:spPr/>
    </dgm:pt>
    <dgm:pt modelId="{7662E07F-CABA-470E-926E-850C003A4041}" type="pres">
      <dgm:prSet presAssocID="{37FEF683-6062-4B6F-B727-96943FAB6BDF}" presName="compNode" presStyleCnt="0"/>
      <dgm:spPr/>
    </dgm:pt>
    <dgm:pt modelId="{73D93B4B-053C-47F4-8267-26B9EFD2AE1C}" type="pres">
      <dgm:prSet presAssocID="{37FEF683-6062-4B6F-B727-96943FAB6BDF}" presName="bgRect" presStyleLbl="bgShp" presStyleIdx="1" presStyleCnt="3"/>
      <dgm:spPr/>
    </dgm:pt>
    <dgm:pt modelId="{42B34BF3-618F-4575-8D39-C2767B2E7158}" type="pres">
      <dgm:prSet presAssocID="{37FEF683-6062-4B6F-B727-96943FAB6B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2DEA2F-F2EE-4FC2-947D-C118BD9513A7}" type="pres">
      <dgm:prSet presAssocID="{37FEF683-6062-4B6F-B727-96943FAB6BDF}" presName="spaceRect" presStyleCnt="0"/>
      <dgm:spPr/>
    </dgm:pt>
    <dgm:pt modelId="{4C3B9B4D-4258-424F-9470-9071037E66AB}" type="pres">
      <dgm:prSet presAssocID="{37FEF683-6062-4B6F-B727-96943FAB6BDF}" presName="parTx" presStyleLbl="revTx" presStyleIdx="2" presStyleCnt="5">
        <dgm:presLayoutVars>
          <dgm:chMax val="0"/>
          <dgm:chPref val="0"/>
        </dgm:presLayoutVars>
      </dgm:prSet>
      <dgm:spPr/>
    </dgm:pt>
    <dgm:pt modelId="{EAEE2340-217B-4C00-905E-DF0004C9998C}" type="pres">
      <dgm:prSet presAssocID="{37FEF683-6062-4B6F-B727-96943FAB6BDF}" presName="desTx" presStyleLbl="revTx" presStyleIdx="3" presStyleCnt="5">
        <dgm:presLayoutVars/>
      </dgm:prSet>
      <dgm:spPr/>
    </dgm:pt>
    <dgm:pt modelId="{3D6F7CE9-C373-4CB3-AE82-73079308A4E4}" type="pres">
      <dgm:prSet presAssocID="{28A78247-F571-4318-9454-E5182FCD3E91}" presName="sibTrans" presStyleCnt="0"/>
      <dgm:spPr/>
    </dgm:pt>
    <dgm:pt modelId="{B852CB97-30B8-4F41-B3F1-642CE0176053}" type="pres">
      <dgm:prSet presAssocID="{65AC4318-5516-4286-B0DF-BFCDFDB413E9}" presName="compNode" presStyleCnt="0"/>
      <dgm:spPr/>
    </dgm:pt>
    <dgm:pt modelId="{9E56723F-B112-4FAB-9F10-ADB8D73BAA12}" type="pres">
      <dgm:prSet presAssocID="{65AC4318-5516-4286-B0DF-BFCDFDB413E9}" presName="bgRect" presStyleLbl="bgShp" presStyleIdx="2" presStyleCnt="3"/>
      <dgm:spPr/>
    </dgm:pt>
    <dgm:pt modelId="{D811E2EA-2500-4D06-9A42-CD40CF0AB5C1}" type="pres">
      <dgm:prSet presAssocID="{65AC4318-5516-4286-B0DF-BFCDFDB413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board"/>
        </a:ext>
      </dgm:extLst>
    </dgm:pt>
    <dgm:pt modelId="{E037C097-E078-43DE-A8FC-6539A6B17B86}" type="pres">
      <dgm:prSet presAssocID="{65AC4318-5516-4286-B0DF-BFCDFDB413E9}" presName="spaceRect" presStyleCnt="0"/>
      <dgm:spPr/>
    </dgm:pt>
    <dgm:pt modelId="{0ADB961B-F0D0-4540-B330-0D621F29E081}" type="pres">
      <dgm:prSet presAssocID="{65AC4318-5516-4286-B0DF-BFCDFDB413E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414E0A-D11E-4E11-A4B8-231346C5664E}" type="presOf" srcId="{119B45E3-C932-43E5-8B46-3447F39D1D8D}" destId="{DC7FF647-598C-472C-97B6-40611B8D2956}" srcOrd="0" destOrd="0" presId="urn:microsoft.com/office/officeart/2018/2/layout/IconVerticalSolidList"/>
    <dgm:cxn modelId="{94E49B0C-890D-4682-B3B6-95F7AB223A51}" type="presOf" srcId="{CF964347-A1DE-4FB6-8B5F-06D1C41AA07D}" destId="{7F00D229-7C9C-4155-A4DF-748CE019FB69}" srcOrd="0" destOrd="1" presId="urn:microsoft.com/office/officeart/2018/2/layout/IconVerticalSolidList"/>
    <dgm:cxn modelId="{B85C5B16-A16D-411D-9CBC-5E985DA83E9E}" srcId="{37FEF683-6062-4B6F-B727-96943FAB6BDF}" destId="{5A63CB08-CC9A-4B81-8A7E-2629EF5D5359}" srcOrd="0" destOrd="0" parTransId="{6A0D25EC-13DD-49DC-B7C3-1176EC1D3FCD}" sibTransId="{921E2DD5-DC5E-43C4-96CC-728548A6A65A}"/>
    <dgm:cxn modelId="{FEC7452B-DEEC-4554-BBE9-F23426DF7C9D}" srcId="{119B45E3-C932-43E5-8B46-3447F39D1D8D}" destId="{37FEF683-6062-4B6F-B727-96943FAB6BDF}" srcOrd="1" destOrd="0" parTransId="{F48EA56E-83E6-4954-8F94-FCB01B1B3ABA}" sibTransId="{28A78247-F571-4318-9454-E5182FCD3E91}"/>
    <dgm:cxn modelId="{9BCA4739-A755-436E-A88B-0BD7CD74D45A}" srcId="{DBFCE321-2C35-4F7A-BD80-5D4D3AD4E4ED}" destId="{E40053E6-FB42-4B72-8501-C980592415B9}" srcOrd="0" destOrd="0" parTransId="{00F9DF43-63A1-4412-8D59-25A27A97D861}" sibTransId="{5CD6B2B9-9D4D-4C2B-9BD5-99DAB12E7E28}"/>
    <dgm:cxn modelId="{DBFAE372-F372-40DB-93BE-604C49C6F7D9}" type="presOf" srcId="{9A49BBE8-ED9B-4663-94A6-E2774A78CAFA}" destId="{EAEE2340-217B-4C00-905E-DF0004C9998C}" srcOrd="0" destOrd="2" presId="urn:microsoft.com/office/officeart/2018/2/layout/IconVerticalSolidList"/>
    <dgm:cxn modelId="{76921E77-089B-49DB-90D6-CEB4E355DD63}" srcId="{37FEF683-6062-4B6F-B727-96943FAB6BDF}" destId="{9A49BBE8-ED9B-4663-94A6-E2774A78CAFA}" srcOrd="2" destOrd="0" parTransId="{74A68E5B-40CD-4B11-ABBF-490076533970}" sibTransId="{6AE5CAEF-3318-4DD4-AE98-AFDDDD0FCD20}"/>
    <dgm:cxn modelId="{F329117F-7FAF-4F95-9A1F-B407A51E5A92}" type="presOf" srcId="{C62514A6-C26C-40C1-96B5-06B430210826}" destId="{EAEE2340-217B-4C00-905E-DF0004C9998C}" srcOrd="0" destOrd="1" presId="urn:microsoft.com/office/officeart/2018/2/layout/IconVerticalSolidList"/>
    <dgm:cxn modelId="{AAC0E490-D087-4941-977F-099E52C0B7F0}" srcId="{119B45E3-C932-43E5-8B46-3447F39D1D8D}" destId="{65AC4318-5516-4286-B0DF-BFCDFDB413E9}" srcOrd="2" destOrd="0" parTransId="{D1161548-C8BA-46AE-8995-CE809297D9D1}" sibTransId="{F3C7D3E3-520B-446E-8502-2DCBC2B51D7A}"/>
    <dgm:cxn modelId="{FF41B996-4D1C-450E-AFE8-9652B6EA42FB}" type="presOf" srcId="{E40053E6-FB42-4B72-8501-C980592415B9}" destId="{7F00D229-7C9C-4155-A4DF-748CE019FB69}" srcOrd="0" destOrd="0" presId="urn:microsoft.com/office/officeart/2018/2/layout/IconVerticalSolidList"/>
    <dgm:cxn modelId="{180386B5-DD06-4F86-966A-AA2C8FD8472D}" type="presOf" srcId="{65AC4318-5516-4286-B0DF-BFCDFDB413E9}" destId="{0ADB961B-F0D0-4540-B330-0D621F29E081}" srcOrd="0" destOrd="0" presId="urn:microsoft.com/office/officeart/2018/2/layout/IconVerticalSolidList"/>
    <dgm:cxn modelId="{65A600C0-3AD0-4D43-882E-4813316C88CC}" srcId="{119B45E3-C932-43E5-8B46-3447F39D1D8D}" destId="{DBFCE321-2C35-4F7A-BD80-5D4D3AD4E4ED}" srcOrd="0" destOrd="0" parTransId="{7A9291B3-06A1-488E-A40F-7A9C582BC3E1}" sibTransId="{38D3A9DB-632A-446E-92D0-095A28EADFB9}"/>
    <dgm:cxn modelId="{B724CFCA-C9EA-4077-90D9-43B8395EDA09}" type="presOf" srcId="{DBFCE321-2C35-4F7A-BD80-5D4D3AD4E4ED}" destId="{2B682C74-9A8B-41DC-85CB-BCFCD6A8F368}" srcOrd="0" destOrd="0" presId="urn:microsoft.com/office/officeart/2018/2/layout/IconVerticalSolidList"/>
    <dgm:cxn modelId="{47287BD3-EA43-46BC-9377-7063DC5B6803}" srcId="{DBFCE321-2C35-4F7A-BD80-5D4D3AD4E4ED}" destId="{CF964347-A1DE-4FB6-8B5F-06D1C41AA07D}" srcOrd="1" destOrd="0" parTransId="{00F92105-3606-4C7A-8F91-510149BCAF74}" sibTransId="{065BB116-D78B-4C80-B494-9E5E26BB5BD4}"/>
    <dgm:cxn modelId="{86143CE0-81C5-4243-BC50-D642CDC72004}" srcId="{37FEF683-6062-4B6F-B727-96943FAB6BDF}" destId="{C62514A6-C26C-40C1-96B5-06B430210826}" srcOrd="1" destOrd="0" parTransId="{7D0C1BF3-FDAA-465A-A91A-972F80A9A09D}" sibTransId="{3DCB4BAB-B1D2-46D8-AC3F-97F47850B6A8}"/>
    <dgm:cxn modelId="{9A9B15EE-944E-4ED0-9751-D0CE0505D714}" type="presOf" srcId="{5A63CB08-CC9A-4B81-8A7E-2629EF5D5359}" destId="{EAEE2340-217B-4C00-905E-DF0004C9998C}" srcOrd="0" destOrd="0" presId="urn:microsoft.com/office/officeart/2018/2/layout/IconVerticalSolidList"/>
    <dgm:cxn modelId="{18EDA2F8-4DF2-4CE7-ACF2-56BF94FA65D9}" type="presOf" srcId="{37FEF683-6062-4B6F-B727-96943FAB6BDF}" destId="{4C3B9B4D-4258-424F-9470-9071037E66AB}" srcOrd="0" destOrd="0" presId="urn:microsoft.com/office/officeart/2018/2/layout/IconVerticalSolidList"/>
    <dgm:cxn modelId="{1F6AD102-81CC-43D7-BA65-32441BB5D645}" type="presParOf" srcId="{DC7FF647-598C-472C-97B6-40611B8D2956}" destId="{994CB827-AB91-4845-BF77-CFF0E08454ED}" srcOrd="0" destOrd="0" presId="urn:microsoft.com/office/officeart/2018/2/layout/IconVerticalSolidList"/>
    <dgm:cxn modelId="{444B5DE4-BA7F-4895-B214-36D62B495E37}" type="presParOf" srcId="{994CB827-AB91-4845-BF77-CFF0E08454ED}" destId="{3C530F4F-F940-4B5C-BAD5-872F3E190031}" srcOrd="0" destOrd="0" presId="urn:microsoft.com/office/officeart/2018/2/layout/IconVerticalSolidList"/>
    <dgm:cxn modelId="{A6C3A77E-D7FC-4C15-8A8C-96D287FBE71C}" type="presParOf" srcId="{994CB827-AB91-4845-BF77-CFF0E08454ED}" destId="{7D4FCDE2-60B6-4D46-ACE7-C4EE96CDC245}" srcOrd="1" destOrd="0" presId="urn:microsoft.com/office/officeart/2018/2/layout/IconVerticalSolidList"/>
    <dgm:cxn modelId="{A0C77E9C-4F38-4AA0-A360-6322E187AFA1}" type="presParOf" srcId="{994CB827-AB91-4845-BF77-CFF0E08454ED}" destId="{ABA5A09D-B84F-441E-AF2D-512A43AFD603}" srcOrd="2" destOrd="0" presId="urn:microsoft.com/office/officeart/2018/2/layout/IconVerticalSolidList"/>
    <dgm:cxn modelId="{72B4D35D-503F-42B7-BC9E-1F3CCBBDB85C}" type="presParOf" srcId="{994CB827-AB91-4845-BF77-CFF0E08454ED}" destId="{2B682C74-9A8B-41DC-85CB-BCFCD6A8F368}" srcOrd="3" destOrd="0" presId="urn:microsoft.com/office/officeart/2018/2/layout/IconVerticalSolidList"/>
    <dgm:cxn modelId="{3BA8E174-F858-4369-AC92-915FED00F5F9}" type="presParOf" srcId="{994CB827-AB91-4845-BF77-CFF0E08454ED}" destId="{7F00D229-7C9C-4155-A4DF-748CE019FB69}" srcOrd="4" destOrd="0" presId="urn:microsoft.com/office/officeart/2018/2/layout/IconVerticalSolidList"/>
    <dgm:cxn modelId="{AFEA5327-CDFE-4BE5-BBB0-02D5D7B5141D}" type="presParOf" srcId="{DC7FF647-598C-472C-97B6-40611B8D2956}" destId="{342FEB44-B88F-48DA-9DAB-A6247F9E1CF4}" srcOrd="1" destOrd="0" presId="urn:microsoft.com/office/officeart/2018/2/layout/IconVerticalSolidList"/>
    <dgm:cxn modelId="{BB07EFDE-D752-4FAA-9FE6-45A5A205FEBE}" type="presParOf" srcId="{DC7FF647-598C-472C-97B6-40611B8D2956}" destId="{7662E07F-CABA-470E-926E-850C003A4041}" srcOrd="2" destOrd="0" presId="urn:microsoft.com/office/officeart/2018/2/layout/IconVerticalSolidList"/>
    <dgm:cxn modelId="{ED52EE0C-673D-4224-AB10-63F800054536}" type="presParOf" srcId="{7662E07F-CABA-470E-926E-850C003A4041}" destId="{73D93B4B-053C-47F4-8267-26B9EFD2AE1C}" srcOrd="0" destOrd="0" presId="urn:microsoft.com/office/officeart/2018/2/layout/IconVerticalSolidList"/>
    <dgm:cxn modelId="{7397CCBB-DAB9-4B0C-8B86-88E3BF5F6505}" type="presParOf" srcId="{7662E07F-CABA-470E-926E-850C003A4041}" destId="{42B34BF3-618F-4575-8D39-C2767B2E7158}" srcOrd="1" destOrd="0" presId="urn:microsoft.com/office/officeart/2018/2/layout/IconVerticalSolidList"/>
    <dgm:cxn modelId="{0FDA6609-ACA1-40A9-926C-CE8D0D65E67A}" type="presParOf" srcId="{7662E07F-CABA-470E-926E-850C003A4041}" destId="{362DEA2F-F2EE-4FC2-947D-C118BD9513A7}" srcOrd="2" destOrd="0" presId="urn:microsoft.com/office/officeart/2018/2/layout/IconVerticalSolidList"/>
    <dgm:cxn modelId="{4C7EA2E4-5EE5-4D79-93AE-F528CACF7FB6}" type="presParOf" srcId="{7662E07F-CABA-470E-926E-850C003A4041}" destId="{4C3B9B4D-4258-424F-9470-9071037E66AB}" srcOrd="3" destOrd="0" presId="urn:microsoft.com/office/officeart/2018/2/layout/IconVerticalSolidList"/>
    <dgm:cxn modelId="{D52182D8-93BD-4E80-B3F3-D271D98D7EE2}" type="presParOf" srcId="{7662E07F-CABA-470E-926E-850C003A4041}" destId="{EAEE2340-217B-4C00-905E-DF0004C9998C}" srcOrd="4" destOrd="0" presId="urn:microsoft.com/office/officeart/2018/2/layout/IconVerticalSolidList"/>
    <dgm:cxn modelId="{3275B5E1-03ED-412E-BFD0-DA6928CFACB2}" type="presParOf" srcId="{DC7FF647-598C-472C-97B6-40611B8D2956}" destId="{3D6F7CE9-C373-4CB3-AE82-73079308A4E4}" srcOrd="3" destOrd="0" presId="urn:microsoft.com/office/officeart/2018/2/layout/IconVerticalSolidList"/>
    <dgm:cxn modelId="{0EA47000-A6C1-4DCB-ADE2-5A56D84547AB}" type="presParOf" srcId="{DC7FF647-598C-472C-97B6-40611B8D2956}" destId="{B852CB97-30B8-4F41-B3F1-642CE0176053}" srcOrd="4" destOrd="0" presId="urn:microsoft.com/office/officeart/2018/2/layout/IconVerticalSolidList"/>
    <dgm:cxn modelId="{C5092395-17DA-41A3-8ECF-8E5D1D3EAEA3}" type="presParOf" srcId="{B852CB97-30B8-4F41-B3F1-642CE0176053}" destId="{9E56723F-B112-4FAB-9F10-ADB8D73BAA12}" srcOrd="0" destOrd="0" presId="urn:microsoft.com/office/officeart/2018/2/layout/IconVerticalSolidList"/>
    <dgm:cxn modelId="{86F93675-B8A5-4793-9947-0DDDE8EF1167}" type="presParOf" srcId="{B852CB97-30B8-4F41-B3F1-642CE0176053}" destId="{D811E2EA-2500-4D06-9A42-CD40CF0AB5C1}" srcOrd="1" destOrd="0" presId="urn:microsoft.com/office/officeart/2018/2/layout/IconVerticalSolidList"/>
    <dgm:cxn modelId="{FA58162F-BF6D-455A-8556-0A5294FBC466}" type="presParOf" srcId="{B852CB97-30B8-4F41-B3F1-642CE0176053}" destId="{E037C097-E078-43DE-A8FC-6539A6B17B86}" srcOrd="2" destOrd="0" presId="urn:microsoft.com/office/officeart/2018/2/layout/IconVerticalSolidList"/>
    <dgm:cxn modelId="{3FEF9BC1-7F60-4DA9-829F-FD778FAA3615}" type="presParOf" srcId="{B852CB97-30B8-4F41-B3F1-642CE0176053}" destId="{0ADB961B-F0D0-4540-B330-0D621F29E0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369C6-DC4C-4D06-8A5B-7496025FF2AB}">
      <dsp:nvSpPr>
        <dsp:cNvPr id="0" name=""/>
        <dsp:cNvSpPr/>
      </dsp:nvSpPr>
      <dsp:spPr>
        <a:xfrm>
          <a:off x="1582" y="167262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5AE9C-4E5F-4678-B40E-6B4644CC5E20}">
      <dsp:nvSpPr>
        <dsp:cNvPr id="0" name=""/>
        <dsp:cNvSpPr/>
      </dsp:nvSpPr>
      <dsp:spPr>
        <a:xfrm>
          <a:off x="1582" y="1474566"/>
          <a:ext cx="3261093" cy="1747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Wan, Hong, and Bruce E. Ankenman. "Two-stage controlled fractional factorial screening for simulation experiments." </a:t>
          </a:r>
          <a:r>
            <a:rPr lang="en-US" sz="1400" b="0" i="1" kern="1200" dirty="0"/>
            <a:t>Journal of Quality Technology</a:t>
          </a:r>
          <a:r>
            <a:rPr lang="en-US" sz="1400" b="0" kern="1200" dirty="0"/>
            <a:t> 39.2 (2007): 126-139.</a:t>
          </a:r>
        </a:p>
      </dsp:txBody>
      <dsp:txXfrm>
        <a:off x="1582" y="1474566"/>
        <a:ext cx="3261093" cy="1747833"/>
      </dsp:txXfrm>
    </dsp:sp>
    <dsp:sp modelId="{F7487438-3DE4-4219-9BCE-AC46986B6F0D}">
      <dsp:nvSpPr>
        <dsp:cNvPr id="0" name=""/>
        <dsp:cNvSpPr/>
      </dsp:nvSpPr>
      <dsp:spPr>
        <a:xfrm>
          <a:off x="1582" y="3299571"/>
          <a:ext cx="3261093" cy="72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Overviews benefits of using simulations 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Price, Time, Ease of Altering Factor Levels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Presents structure for fractional factorial designs with simulation and potential drawbacks</a:t>
          </a:r>
        </a:p>
      </dsp:txBody>
      <dsp:txXfrm>
        <a:off x="1582" y="3299571"/>
        <a:ext cx="3261093" cy="725971"/>
      </dsp:txXfrm>
    </dsp:sp>
    <dsp:sp modelId="{36731497-0CA3-45F8-81B4-9731EF153314}">
      <dsp:nvSpPr>
        <dsp:cNvPr id="0" name=""/>
        <dsp:cNvSpPr/>
      </dsp:nvSpPr>
      <dsp:spPr>
        <a:xfrm>
          <a:off x="3833367" y="167262"/>
          <a:ext cx="1141382" cy="1141382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723F2-E2CD-4C42-AAFE-BB97FC75123F}">
      <dsp:nvSpPr>
        <dsp:cNvPr id="0" name=""/>
        <dsp:cNvSpPr/>
      </dsp:nvSpPr>
      <dsp:spPr>
        <a:xfrm>
          <a:off x="3833367" y="1474566"/>
          <a:ext cx="3261093" cy="1747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Averill M. Law. 2014. A tutorial on design of experiments for simulation modeling. In Proceedings of the 2014 Winter Simulation Conference (WSC '14). IEEE Press, 66–80.</a:t>
          </a:r>
        </a:p>
      </dsp:txBody>
      <dsp:txXfrm>
        <a:off x="3833367" y="1474566"/>
        <a:ext cx="3261093" cy="1747833"/>
      </dsp:txXfrm>
    </dsp:sp>
    <dsp:sp modelId="{0A6D2F42-1CE2-4521-B7C2-DF67494A7F15}">
      <dsp:nvSpPr>
        <dsp:cNvPr id="0" name=""/>
        <dsp:cNvSpPr/>
      </dsp:nvSpPr>
      <dsp:spPr>
        <a:xfrm>
          <a:off x="3833367" y="3299571"/>
          <a:ext cx="3261093" cy="72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Tutorial on combining DOE and DES</a:t>
          </a:r>
        </a:p>
      </dsp:txBody>
      <dsp:txXfrm>
        <a:off x="3833367" y="3299571"/>
        <a:ext cx="3261093" cy="725971"/>
      </dsp:txXfrm>
    </dsp:sp>
    <dsp:sp modelId="{27852851-2A1F-4ACE-BF45-0D70DC2805AB}">
      <dsp:nvSpPr>
        <dsp:cNvPr id="0" name=""/>
        <dsp:cNvSpPr/>
      </dsp:nvSpPr>
      <dsp:spPr>
        <a:xfrm>
          <a:off x="7665152" y="167262"/>
          <a:ext cx="1141382" cy="114138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C0AAA-8A56-4897-B814-117B583F2724}">
      <dsp:nvSpPr>
        <dsp:cNvPr id="0" name=""/>
        <dsp:cNvSpPr/>
      </dsp:nvSpPr>
      <dsp:spPr>
        <a:xfrm>
          <a:off x="7665152" y="1474566"/>
          <a:ext cx="3261093" cy="1747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Kuhn, J., Sheldrick, R.C., Broder-</a:t>
          </a:r>
          <a:r>
            <a:rPr lang="en-US" sz="1400" kern="1200" dirty="0" err="1"/>
            <a:t>Fingert</a:t>
          </a:r>
          <a:r>
            <a:rPr lang="en-US" sz="1400" kern="1200" dirty="0"/>
            <a:t>, S. et al. Simulation and minimization: technical advances for factorial experiments designed to optimize clinical interventions. BMC Med Res </a:t>
          </a:r>
          <a:r>
            <a:rPr lang="en-US" sz="1400" kern="1200" dirty="0" err="1"/>
            <a:t>Methodol</a:t>
          </a:r>
          <a:r>
            <a:rPr lang="en-US" sz="1400" kern="1200" dirty="0"/>
            <a:t> 19, 239 (2019). </a:t>
          </a:r>
          <a:r>
            <a:rPr lang="en-US" sz="1400" kern="1200" dirty="0">
              <a:hlinkClick xmlns:r="http://schemas.openxmlformats.org/officeDocument/2006/relationships" r:id="rId3"/>
            </a:rPr>
            <a:t>https://doi.org/10.1186/s12874-019-0883-9</a:t>
          </a:r>
          <a:r>
            <a:rPr lang="en-US" sz="1400" kern="1200" dirty="0"/>
            <a:t> </a:t>
          </a:r>
        </a:p>
      </dsp:txBody>
      <dsp:txXfrm>
        <a:off x="7665152" y="1474566"/>
        <a:ext cx="3261093" cy="1747833"/>
      </dsp:txXfrm>
    </dsp:sp>
    <dsp:sp modelId="{E4A7473B-D44A-4237-87C7-98F7457754A8}">
      <dsp:nvSpPr>
        <dsp:cNvPr id="0" name=""/>
        <dsp:cNvSpPr/>
      </dsp:nvSpPr>
      <dsp:spPr>
        <a:xfrm>
          <a:off x="7665152" y="3299571"/>
          <a:ext cx="3261093" cy="72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Outlined methods for simulation combined with 2^k design to optimize clinical intervention</a:t>
          </a:r>
        </a:p>
      </dsp:txBody>
      <dsp:txXfrm>
        <a:off x="7665152" y="3299571"/>
        <a:ext cx="3261093" cy="725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369C6-DC4C-4D06-8A5B-7496025FF2AB}">
      <dsp:nvSpPr>
        <dsp:cNvPr id="0" name=""/>
        <dsp:cNvSpPr/>
      </dsp:nvSpPr>
      <dsp:spPr>
        <a:xfrm>
          <a:off x="765914" y="46483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5AE9C-4E5F-4678-B40E-6B4644CC5E20}">
      <dsp:nvSpPr>
        <dsp:cNvPr id="0" name=""/>
        <dsp:cNvSpPr/>
      </dsp:nvSpPr>
      <dsp:spPr>
        <a:xfrm>
          <a:off x="765914" y="2117147"/>
          <a:ext cx="4320000" cy="117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S. M. Sanchez, "Work Smarter, not Harder: Guidelines for Designing Simulation Experiments," </a:t>
          </a:r>
          <a:r>
            <a:rPr lang="en-US" sz="1400" i="1" kern="1200"/>
            <a:t>Proceedings of the 2006 Winter Simulation Conference</a:t>
          </a:r>
          <a:r>
            <a:rPr lang="en-US" sz="1400" kern="1200"/>
            <a:t>, Monterey, CA, USA, 2006, pp. 47-57, doi: 10.1109/WSC.2006.323037.</a:t>
          </a:r>
        </a:p>
      </dsp:txBody>
      <dsp:txXfrm>
        <a:off x="765914" y="2117147"/>
        <a:ext cx="4320000" cy="1178296"/>
      </dsp:txXfrm>
    </dsp:sp>
    <dsp:sp modelId="{F7487438-3DE4-4219-9BCE-AC46986B6F0D}">
      <dsp:nvSpPr>
        <dsp:cNvPr id="0" name=""/>
        <dsp:cNvSpPr/>
      </dsp:nvSpPr>
      <dsp:spPr>
        <a:xfrm>
          <a:off x="765914" y="3360706"/>
          <a:ext cx="4320000" cy="3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Gives best practices for intelligent design of a simulation for factorial experiments</a:t>
          </a:r>
        </a:p>
      </dsp:txBody>
      <dsp:txXfrm>
        <a:off x="765914" y="3360706"/>
        <a:ext cx="4320000" cy="367265"/>
      </dsp:txXfrm>
    </dsp:sp>
    <dsp:sp modelId="{06D46CB1-D8ED-4F47-86E3-39FA7D7B4CF3}">
      <dsp:nvSpPr>
        <dsp:cNvPr id="0" name=""/>
        <dsp:cNvSpPr/>
      </dsp:nvSpPr>
      <dsp:spPr>
        <a:xfrm>
          <a:off x="5841914" y="46483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1C4C1-81BD-43B4-8559-2D5016392E0C}">
      <dsp:nvSpPr>
        <dsp:cNvPr id="0" name=""/>
        <dsp:cNvSpPr/>
      </dsp:nvSpPr>
      <dsp:spPr>
        <a:xfrm>
          <a:off x="5841914" y="2117147"/>
          <a:ext cx="4320000" cy="117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R. C. H. Cheng and O. D. Jones, "Analysis of simulation factorial experiments by EDF resample statistics," </a:t>
          </a:r>
          <a:r>
            <a:rPr lang="en-US" sz="1400" i="1" kern="1200"/>
            <a:t>2000 Winter Simulation Conference Proceedings (Cat. No.00CH37165)</a:t>
          </a:r>
          <a:r>
            <a:rPr lang="en-US" sz="1400" kern="1200"/>
            <a:t>, Orlando, FL, USA, 2000, pp. 697-703 vol.1, doi: 10.1109/WSC.2000.899782.</a:t>
          </a:r>
        </a:p>
      </dsp:txBody>
      <dsp:txXfrm>
        <a:off x="5841914" y="2117147"/>
        <a:ext cx="4320000" cy="1178296"/>
      </dsp:txXfrm>
    </dsp:sp>
    <dsp:sp modelId="{14AC988D-C1E1-4454-8F15-E503EAB6032F}">
      <dsp:nvSpPr>
        <dsp:cNvPr id="0" name=""/>
        <dsp:cNvSpPr/>
      </dsp:nvSpPr>
      <dsp:spPr>
        <a:xfrm>
          <a:off x="5841914" y="3360706"/>
          <a:ext cx="4320000" cy="3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Gives outline for using EDF statistics instead of ANOVA for nonnormally-distributed simulation results</a:t>
          </a:r>
        </a:p>
      </dsp:txBody>
      <dsp:txXfrm>
        <a:off x="5841914" y="3360706"/>
        <a:ext cx="4320000" cy="367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30F4F-F940-4B5C-BAD5-872F3E19003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FCDE2-60B6-4D46-ACE7-C4EE96CDC24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82C74-9A8B-41DC-85CB-BCFCD6A8F368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Only analyzed a limited number of operating factors</a:t>
          </a:r>
        </a:p>
      </dsp:txBody>
      <dsp:txXfrm>
        <a:off x="1435590" y="531"/>
        <a:ext cx="4732020" cy="1242935"/>
      </dsp:txXfrm>
    </dsp:sp>
    <dsp:sp modelId="{7F00D229-7C9C-4155-A4DF-748CE019FB69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However, factor screening showed which are significant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Could be replicated without RNs, but with other procedural adjustment factors</a:t>
          </a:r>
        </a:p>
      </dsp:txBody>
      <dsp:txXfrm>
        <a:off x="6167610" y="531"/>
        <a:ext cx="4347989" cy="1242935"/>
      </dsp:txXfrm>
    </dsp:sp>
    <dsp:sp modelId="{73D93B4B-053C-47F4-8267-26B9EFD2AE1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34BF3-618F-4575-8D39-C2767B2E715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B9B4D-4258-424F-9470-9071037E66AB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Limited number of replicates</a:t>
          </a:r>
        </a:p>
      </dsp:txBody>
      <dsp:txXfrm>
        <a:off x="1435590" y="1554201"/>
        <a:ext cx="4732020" cy="1242935"/>
      </dsp:txXfrm>
    </dsp:sp>
    <dsp:sp modelId="{EAEE2340-217B-4C00-905E-DF0004C9998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Still normality in data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Want to scale this up for validity in final advisement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Fractional factorial can be used to analyze effects with large data size</a:t>
          </a:r>
        </a:p>
      </dsp:txBody>
      <dsp:txXfrm>
        <a:off x="6167610" y="1554201"/>
        <a:ext cx="4347989" cy="1242935"/>
      </dsp:txXfrm>
    </dsp:sp>
    <dsp:sp modelId="{9E56723F-B112-4FAB-9F10-ADB8D73BAA1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1E2EA-2500-4D06-9A42-CD40CF0AB5C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B961B-F0D0-4540-B330-0D621F29E08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Limited number of layouts presented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86/s12874-019-0883-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ths And Science Formulae">
            <a:extLst>
              <a:ext uri="{FF2B5EF4-FFF2-40B4-BE49-F238E27FC236}">
                <a16:creationId xmlns:a16="http://schemas.microsoft.com/office/drawing/2014/main" id="{0D4C3BF3-4DE1-1772-4E2C-6797314AAE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DOE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Michael Giannattasio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E258A52-1B0C-D105-1594-9C694B56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605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F0D4B-947B-95EC-BD13-5C5EDE66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A37F-422A-FCAB-640D-7FCFB18F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982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generated diagram of a hospital&#10;&#10;Description automatically generated">
            <a:extLst>
              <a:ext uri="{FF2B5EF4-FFF2-40B4-BE49-F238E27FC236}">
                <a16:creationId xmlns:a16="http://schemas.microsoft.com/office/drawing/2014/main" id="{AE8343FC-85AE-A389-829D-E4688EBA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92125"/>
            <a:ext cx="6432550" cy="4083050"/>
          </a:xfrm>
          <a:prstGeom prst="rect">
            <a:avLst/>
          </a:prstGeom>
        </p:spPr>
      </p:pic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D62C3697-EFCA-8A6D-717E-1527594B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4646613"/>
            <a:ext cx="6432550" cy="1725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0F972-DD35-DBF6-86A9-BB605E30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Two Hospital Layouts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371A-D1BE-6DA7-6786-13D110C0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5827" y="6369157"/>
            <a:ext cx="4114800" cy="365125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Courtesy of Arhum Shaikh</a:t>
            </a:r>
          </a:p>
        </p:txBody>
      </p:sp>
    </p:spTree>
    <p:extLst>
      <p:ext uri="{BB962C8B-B14F-4D97-AF65-F5344CB8AC3E}">
        <p14:creationId xmlns:p14="http://schemas.microsoft.com/office/powerpoint/2010/main" val="220994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B7E508-6072-F43C-AED3-8C4562F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44675"/>
            <a:ext cx="9807575" cy="2882900"/>
          </a:xfrm>
          <a:prstGeom prst="rect">
            <a:avLst/>
          </a:prstGeom>
        </p:spPr>
      </p:pic>
      <p:pic>
        <p:nvPicPr>
          <p:cNvPr id="5" name="Picture 4" descr="A screenshot of a display unit&#10;&#10;Description automatically generated">
            <a:extLst>
              <a:ext uri="{FF2B5EF4-FFF2-40B4-BE49-F238E27FC236}">
                <a16:creationId xmlns:a16="http://schemas.microsoft.com/office/drawing/2014/main" id="{AEBC836F-0274-F09B-C41A-6DE91BC89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794250"/>
            <a:ext cx="9807575" cy="150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F0D4B-947B-95EC-BD13-5C5EDE66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Parameter/Performance Measure Setup</a:t>
            </a:r>
          </a:p>
        </p:txBody>
      </p:sp>
    </p:spTree>
    <p:extLst>
      <p:ext uri="{BB962C8B-B14F-4D97-AF65-F5344CB8AC3E}">
        <p14:creationId xmlns:p14="http://schemas.microsoft.com/office/powerpoint/2010/main" val="349253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2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9FF0E-B2AD-55AC-BDE7-7479B77D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Experimenter Configuration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35FF17-C008-9774-6B22-8E102084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09FF0E-B2AD-55AC-BDE7-7479B77D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Experimenter Configuration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8C9590-B377-195E-61C1-4C5C6F32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28" y="2050595"/>
            <a:ext cx="3837021" cy="261736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D42005-FC1D-18D2-DA79-2F5BFFC5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445490"/>
            <a:ext cx="4600354" cy="1874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FC2E5-DDFC-7D64-795F-8DAD2A6CF625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2^5 Factorial design chosen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Factor Screening 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Consistent with Literature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Allows for reasonable data collection with replicates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Minitab/</a:t>
            </a:r>
            <a:r>
              <a:rPr lang="en-US" sz="1900" err="1"/>
              <a:t>FlexSim</a:t>
            </a:r>
            <a:r>
              <a:rPr lang="en-US" sz="1900"/>
              <a:t> both randomize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97332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2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9FF0E-B2AD-55AC-BDE7-7479B77D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3600">
                <a:solidFill>
                  <a:srgbClr val="FFFFFF"/>
                </a:solidFill>
              </a:rPr>
              <a:t>Sanitization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096EBA0-1B6C-8F62-3E82-A099BA40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04735"/>
            <a:ext cx="6780700" cy="544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C4420-18DC-5652-A36F-67043642136A}"/>
              </a:ext>
            </a:extLst>
          </p:cNvPr>
          <p:cNvSpPr txBox="1"/>
          <p:nvPr/>
        </p:nvSpPr>
        <p:spPr>
          <a:xfrm>
            <a:off x="6779494" y="6151313"/>
            <a:ext cx="2773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sanitized in Excel</a:t>
            </a:r>
          </a:p>
        </p:txBody>
      </p:sp>
    </p:spTree>
    <p:extLst>
      <p:ext uri="{BB962C8B-B14F-4D97-AF65-F5344CB8AC3E}">
        <p14:creationId xmlns:p14="http://schemas.microsoft.com/office/powerpoint/2010/main" val="142000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C436D0D-6926-73A3-D2E3-B8E0795A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83" r="-2" b="146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A3DB5-29D9-AECB-DE33-59566CED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993EC-0D0B-D119-4F2F-C2982C561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4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residual plots&#10;&#10;Description automatically generated">
            <a:extLst>
              <a:ext uri="{FF2B5EF4-FFF2-40B4-BE49-F238E27FC236}">
                <a16:creationId xmlns:a16="http://schemas.microsoft.com/office/drawing/2014/main" id="{7CFFC06C-AA43-9725-EEE3-FBBEF73F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3" y="1844675"/>
            <a:ext cx="2205038" cy="1465263"/>
          </a:xfrm>
          <a:prstGeom prst="rect">
            <a:avLst/>
          </a:prstGeom>
        </p:spPr>
      </p:pic>
      <p:pic>
        <p:nvPicPr>
          <p:cNvPr id="6" name="Picture 5" descr="A graph with lines and text&#10;&#10;Description automatically generated">
            <a:extLst>
              <a:ext uri="{FF2B5EF4-FFF2-40B4-BE49-F238E27FC236}">
                <a16:creationId xmlns:a16="http://schemas.microsoft.com/office/drawing/2014/main" id="{99F649E4-7DF1-1188-248E-62BCB4D3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25" y="1844675"/>
            <a:ext cx="2219325" cy="1465263"/>
          </a:xfrm>
          <a:prstGeom prst="rect">
            <a:avLst/>
          </a:prstGeom>
        </p:spPr>
      </p:pic>
      <p:pic>
        <p:nvPicPr>
          <p:cNvPr id="5" name="Picture 4" descr="A graph with text on it&#10;&#10;Description automatically generated">
            <a:extLst>
              <a:ext uri="{FF2B5EF4-FFF2-40B4-BE49-F238E27FC236}">
                <a16:creationId xmlns:a16="http://schemas.microsoft.com/office/drawing/2014/main" id="{3CF425A9-A005-3CC6-1FEA-81BDD505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713" y="3365500"/>
            <a:ext cx="4478338" cy="2928938"/>
          </a:xfrm>
          <a:prstGeom prst="rect">
            <a:avLst/>
          </a:prstGeom>
        </p:spPr>
      </p:pic>
      <p:pic>
        <p:nvPicPr>
          <p:cNvPr id="8" name="Picture 7" descr="A graph with lines and text&#10;&#10;Description automatically generated">
            <a:extLst>
              <a:ext uri="{FF2B5EF4-FFF2-40B4-BE49-F238E27FC236}">
                <a16:creationId xmlns:a16="http://schemas.microsoft.com/office/drawing/2014/main" id="{64716903-21C8-04AD-598A-1682B53F1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1844675"/>
            <a:ext cx="3367088" cy="2176463"/>
          </a:xfrm>
          <a:prstGeom prst="rect">
            <a:avLst/>
          </a:prstGeom>
        </p:spPr>
      </p:pic>
      <p:pic>
        <p:nvPicPr>
          <p:cNvPr id="7" name="Picture 6" descr="A graph with lines and text&#10;&#10;Description automatically generated">
            <a:extLst>
              <a:ext uri="{FF2B5EF4-FFF2-40B4-BE49-F238E27FC236}">
                <a16:creationId xmlns:a16="http://schemas.microsoft.com/office/drawing/2014/main" id="{6EC0F12A-0271-BEAE-C035-CFA86B3B5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25" y="4075113"/>
            <a:ext cx="3367088" cy="2219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DB39B-DDF3-BBBA-CD9E-83A9D1B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Model Assumptions:</a:t>
            </a:r>
          </a:p>
        </p:txBody>
      </p:sp>
    </p:spTree>
    <p:extLst>
      <p:ext uri="{BB962C8B-B14F-4D97-AF65-F5344CB8AC3E}">
        <p14:creationId xmlns:p14="http://schemas.microsoft.com/office/powerpoint/2010/main" val="115671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E73F1-B045-A869-AEC2-51E07090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Original Model Results</a:t>
            </a:r>
          </a:p>
        </p:txBody>
      </p:sp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6E78186B-EE04-928A-2B70-1D1EA5F7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435674"/>
            <a:ext cx="5131088" cy="3489140"/>
          </a:xfrm>
          <a:prstGeom prst="rect">
            <a:avLst/>
          </a:prstGeom>
        </p:spPr>
      </p:pic>
      <p:pic>
        <p:nvPicPr>
          <p:cNvPr id="5" name="Picture 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541261F-C4F7-D659-7964-9724AEED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2792909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FE73F1-B045-A869-AEC2-51E07090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Reduced Model Results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BE75ED-98BF-73D1-7250-AC048971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04" y="2050595"/>
            <a:ext cx="3539545" cy="2617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015B9-CA52-595A-5086-499A691E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1" y="2074130"/>
            <a:ext cx="4011287" cy="2617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77D14-D3BE-1E20-37A1-4A8A0C758169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Note: </a:t>
            </a:r>
            <a:endParaRPr lang="en-US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/>
              <a:t>Insignificant D (Right RNs) is maintained to keep model hierarchical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/>
              <a:t>Adjusted and Predictive R-squared both increased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753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0E3B2-2207-D0AB-51B8-11282B4E4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71" r="-8" b="23753"/>
          <a:stretch/>
        </p:blipFill>
        <p:spPr>
          <a:xfrm>
            <a:off x="-1" y="-1"/>
            <a:ext cx="11416413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1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C826-FB7A-FC9B-25DB-A9BCC103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94817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71937-9042-0D8B-4B86-4934F4FDB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58" y="4814201"/>
            <a:ext cx="4501056" cy="1306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minimize patient staytime with different layouts and staffing counts?</a:t>
            </a:r>
          </a:p>
        </p:txBody>
      </p:sp>
    </p:spTree>
    <p:extLst>
      <p:ext uri="{BB962C8B-B14F-4D97-AF65-F5344CB8AC3E}">
        <p14:creationId xmlns:p14="http://schemas.microsoft.com/office/powerpoint/2010/main" val="418332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E2120-EB30-2978-5A70-74177DDEE422}"/>
              </a:ext>
            </a:extLst>
          </p:cNvPr>
          <p:cNvSpPr/>
          <p:nvPr/>
        </p:nvSpPr>
        <p:spPr>
          <a:xfrm>
            <a:off x="828933" y="343007"/>
            <a:ext cx="6172200" cy="130302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354FD-2A51-8FA9-D026-015F353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 dirty="0">
                <a:latin typeface="+mj-lt"/>
                <a:ea typeface="+mj-ea"/>
                <a:cs typeface="+mj-cs"/>
              </a:rPr>
              <a:t>Factorial </a:t>
            </a:r>
            <a:r>
              <a:rPr lang="en-US" sz="5200" dirty="0"/>
              <a:t>Plots &amp; Results</a:t>
            </a: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219D-F5E9-35F9-6B7D-8C4F6DC7E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351" y="347664"/>
            <a:ext cx="4159448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 is to reduce staytime (minimzation)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05688EB-5125-3C37-C1A1-73A55E01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4044"/>
            <a:ext cx="10512547" cy="3600546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AD3A7E9-0D77-1446-E42A-4FA74C07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88" y="5310188"/>
            <a:ext cx="51530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584FF8-9ECA-B0C1-B195-0979927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Context-based Results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F03A1F9-2EEC-3928-2702-1C5014B4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917568"/>
            <a:ext cx="10843065" cy="266567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7E53-8FD3-675C-4031-62776DDEE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Despite optimization giving the best solution above</a:t>
            </a:r>
          </a:p>
          <a:p>
            <a:r>
              <a:rPr lang="en-US" sz="1800">
                <a:solidFill>
                  <a:schemeClr val="bg1"/>
                </a:solidFill>
              </a:rPr>
              <a:t>A cost-benefit analysis is important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L/RRNs treatment effects are not significant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RNs are incredibly expensive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rial"/>
                <a:cs typeface="Arial"/>
              </a:rPr>
              <a:t>Visualization shows no variability changes</a:t>
            </a:r>
            <a:endParaRPr lang="en-US" sz="18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</a:rPr>
              <a:t>"Optimal" values are 3</a:t>
            </a:r>
          </a:p>
          <a:p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92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3F37A18D-BEA8-2C6D-02AB-050D007D7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2" r="3" b="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CDD93-4814-1184-7958-B50D0D8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7E82-07C0-099D-31A0-2A91372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RMDs seem to be the system bottleneck in both systems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Largest effect size</a:t>
            </a:r>
          </a:p>
          <a:p>
            <a:r>
              <a:rPr lang="en-US" sz="2000"/>
              <a:t>Followed by layout then LMDs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Layout with proximity leads to lower patient staytimes</a:t>
            </a:r>
          </a:p>
          <a:p>
            <a:r>
              <a:rPr lang="en-US" sz="2000"/>
              <a:t>Significant interactions present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Layout and LMDs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LMDs and RMDs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RRNs and RMDs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0570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door warehouse">
            <a:extLst>
              <a:ext uri="{FF2B5EF4-FFF2-40B4-BE49-F238E27FC236}">
                <a16:creationId xmlns:a16="http://schemas.microsoft.com/office/drawing/2014/main" id="{A149E063-C64A-F984-431A-858C2179D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1" r="27829" b="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CDD93-4814-1184-7958-B50D0D8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7E82-07C0-099D-31A0-2A91372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While layout –1 had a significant reduction of staytime:</a:t>
            </a:r>
          </a:p>
          <a:p>
            <a:r>
              <a:rPr lang="en-US" sz="2000"/>
              <a:t>New layout should be designed to </a:t>
            </a:r>
          </a:p>
          <a:p>
            <a:pPr lvl="1">
              <a:spcBef>
                <a:spcPts val="1000"/>
              </a:spcBef>
              <a:buFont typeface="Arial,Sans-Serif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Minimize MD travel time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Even at expense of RN travel time</a:t>
            </a:r>
            <a:endParaRPr lang="en-US" sz="2000"/>
          </a:p>
          <a:p>
            <a:r>
              <a:rPr lang="en-US" sz="2000"/>
              <a:t>Emphasis should be placed on MDs instead of RNs</a:t>
            </a:r>
          </a:p>
          <a:p>
            <a:pPr lvl="1">
              <a:spcBef>
                <a:spcPts val="1000"/>
              </a:spcBef>
              <a:buFont typeface="Arial" panose="020B0604020202020204" pitchFamily="34" charset="0"/>
              <a:buChar char="o"/>
            </a:pPr>
            <a:r>
              <a:rPr lang="en-US" sz="2000"/>
              <a:t>Training to reduce process duration</a:t>
            </a:r>
          </a:p>
          <a:p>
            <a:pPr lvl="1">
              <a:spcBef>
                <a:spcPts val="1000"/>
              </a:spcBef>
              <a:buFont typeface="Arial" panose="020B0604020202020204" pitchFamily="34" charset="0"/>
              <a:buChar char="o"/>
            </a:pPr>
            <a:r>
              <a:rPr lang="en-US" sz="2000"/>
              <a:t>Potential new hiring of staff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1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34B8-EC29-0F19-A34B-364D5A77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to Experimental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DDE8C6-8560-28AF-6739-CCE541367E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18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F0D82-F127-299D-58BB-84133587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742" y="277431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724B-6758-7672-702C-E8CCECF6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666" y="3428999"/>
            <a:ext cx="5514351" cy="457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And a special thanks to Arhum Shaikh for his contributions</a:t>
            </a:r>
            <a:r>
              <a:rPr lang="en-US" sz="1600" dirty="0">
                <a:solidFill>
                  <a:schemeClr val="tx2"/>
                </a:solidFill>
              </a:rPr>
              <a:t>!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48D7EBC-9B2B-50BC-E6C3-2BA5515A5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61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BCA98-E2AA-0213-4BD7-BD97031D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026E-92EE-1AE7-452D-113AC6EC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ea typeface="+mn-lt"/>
                <a:cs typeface="+mn-lt"/>
              </a:rPr>
              <a:t>Wan, Hong, and Bruce E. Ankenman. "Two-stage controlled fractional factorial screening for simulation experiments." </a:t>
            </a:r>
            <a:r>
              <a:rPr lang="en-US" sz="1700" i="1">
                <a:ea typeface="+mn-lt"/>
                <a:cs typeface="+mn-lt"/>
              </a:rPr>
              <a:t>Journal of Quality Technology</a:t>
            </a:r>
            <a:r>
              <a:rPr lang="en-US" sz="1700">
                <a:ea typeface="+mn-lt"/>
                <a:cs typeface="+mn-lt"/>
              </a:rPr>
              <a:t> 39.2 (2007): 126-139.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Calibri"/>
                <a:cs typeface="Calibri"/>
              </a:rPr>
              <a:t>Averill M. Law. 2014. A tutorial on design of experiments for simulation modeling. In Proceedings of the 2014 Winter Simulation Conference (WSC '14). IEEE Press, 66–80.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Calibri"/>
                <a:cs typeface="Calibri"/>
              </a:rPr>
              <a:t>Kuhn, J., Sheldrick, R.C., Broder-Fingert, S. et al. Simulation and minimization: technical advances for factorial experiments designed to optimize clinical interventions. BMC Med Res Methodol 19, 239 (2019). </a:t>
            </a:r>
            <a:r>
              <a:rPr lang="en-US" sz="1700">
                <a:latin typeface="Calibri"/>
                <a:cs typeface="Calibri"/>
                <a:hlinkClick r:id="rId2"/>
              </a:rPr>
              <a:t>https://doi.org/10.1186/s12874-019-0883-9</a:t>
            </a:r>
            <a:r>
              <a:rPr lang="en-US" sz="1700">
                <a:latin typeface="Calibri"/>
                <a:cs typeface="Calibri"/>
              </a:rPr>
              <a:t> </a:t>
            </a:r>
            <a:endParaRPr lang="en-US" sz="1700">
              <a:latin typeface="Aptos" panose="020B0004020202020204"/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Calibri"/>
                <a:cs typeface="Calibri"/>
              </a:rPr>
              <a:t>S. M. Sanchez, "Work Smarter, not Harder: Guidelines for Designing Simulation Experiments," Proceedings of the 2006 Winter Simulation Conference, Monterey, CA, USA, 2006, pp. 47-57, doi: 10.1109/WSC.2006.323037.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700">
                <a:latin typeface="Calibri"/>
                <a:cs typeface="Calibri"/>
              </a:rPr>
              <a:t>R. C. H. Cheng and O. D. Jones, "Analysis of simulation factorial experiments by EDF resample statistics," 2000 Winter Simulation Conference Proceedings (Cat. No.00CH37165), Orlando, FL, USA, 2000, pp. 697-703 vol.1, doi: 10.1109/WSC.2000.899782.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38078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BCEA90-F7D5-4EC1-9BE2-5A49A20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8F91B-FA65-4A06-A177-8CCF7EBC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78410" cy="6195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E66C1B-7148-D6C7-B673-35FEE6CAD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03876" y="0"/>
            <a:ext cx="9384251" cy="6195072"/>
          </a:xfrm>
          <a:prstGeom prst="rect">
            <a:avLst/>
          </a:prstGeom>
        </p:spPr>
      </p:pic>
      <p:sp>
        <p:nvSpPr>
          <p:cNvPr id="21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C826-FB7A-FC9B-25DB-A9BCC103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32" y="914399"/>
            <a:ext cx="9283781" cy="259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Experimental Methodology</a:t>
            </a:r>
          </a:p>
        </p:txBody>
      </p:sp>
      <p:sp>
        <p:nvSpPr>
          <p:cNvPr id="23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71937-9042-0D8B-4B86-4934F4FDB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32" y="3602037"/>
            <a:ext cx="9283781" cy="244633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Tackling the problem using a factorial design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8779F6-5395-4B82-BDCB-4ADF6A5B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0191CD-D48F-4F7A-8077-0380603A2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7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E36325AC-79E9-84BE-D45D-8C510F0A3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3" r="2703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C4F35-9A95-6617-38A3-462F9788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Why Factorial Designs (Why 2^k)?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1C59D-B79A-2CA9-510E-C8A626A3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300" dirty="0"/>
              <a:t>Results of layout </a:t>
            </a:r>
            <a:r>
              <a:rPr lang="en-US" sz="1300" dirty="0">
                <a:ea typeface="+mn-lt"/>
                <a:cs typeface="+mn-lt"/>
              </a:rPr>
              <a:t>optimality for patient care are usually analyzed in 1-D settings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i.e. Which layout is better?</a:t>
            </a:r>
          </a:p>
          <a:p>
            <a:r>
              <a:rPr lang="en-US" sz="1300" dirty="0">
                <a:ea typeface="+mn-lt"/>
                <a:cs typeface="+mn-lt"/>
              </a:rPr>
              <a:t>Does not analyze potential interaction effects with staffing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Resource availability and bottlenecking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Travel time importance discrepancies </a:t>
            </a:r>
          </a:p>
          <a:p>
            <a:r>
              <a:rPr lang="en-US" sz="1300" dirty="0">
                <a:ea typeface="+mn-lt"/>
                <a:cs typeface="+mn-lt"/>
              </a:rPr>
              <a:t>Full factorial design allows for total comprehensive understanding of higher-level interactions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Provides more complete, real-world applicable recommendation</a:t>
            </a:r>
          </a:p>
          <a:p>
            <a:r>
              <a:rPr lang="en-US" sz="1300" dirty="0">
                <a:ea typeface="+mn-lt"/>
                <a:cs typeface="+mn-lt"/>
              </a:rPr>
              <a:t>2^k Design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Factor screening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High number of factors considered while manageable data maintained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>
                <a:ea typeface="+mn-lt"/>
                <a:cs typeface="+mn-lt"/>
              </a:rPr>
              <a:t>Allows for replicates (4 is adequate)</a:t>
            </a:r>
          </a:p>
          <a:p>
            <a:endParaRPr lang="en-US" sz="130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300">
              <a:ea typeface="+mn-lt"/>
              <a:cs typeface="+mn-lt"/>
            </a:endParaRPr>
          </a:p>
          <a:p>
            <a:endParaRPr lang="en-US" sz="13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668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86FB4-B6D2-EB6D-0766-CC3E368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Literature Inspiration: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36CC2-C032-4BD6-1A10-93DA6774F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2175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0" name="Graphic 119" descr="Statistics with solid fill">
            <a:extLst>
              <a:ext uri="{FF2B5EF4-FFF2-40B4-BE49-F238E27FC236}">
                <a16:creationId xmlns:a16="http://schemas.microsoft.com/office/drawing/2014/main" id="{B90B86F2-9B8F-9D8F-298C-B378A4966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2461260"/>
            <a:ext cx="914400" cy="914400"/>
          </a:xfrm>
          <a:prstGeom prst="rect">
            <a:avLst/>
          </a:prstGeom>
        </p:spPr>
      </p:pic>
      <p:pic>
        <p:nvPicPr>
          <p:cNvPr id="121" name="Graphic 120" descr="Folder Search with solid fill">
            <a:extLst>
              <a:ext uri="{FF2B5EF4-FFF2-40B4-BE49-F238E27FC236}">
                <a16:creationId xmlns:a16="http://schemas.microsoft.com/office/drawing/2014/main" id="{B191E131-00FB-2FBE-87FF-4FC373742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960" y="23774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86FB4-B6D2-EB6D-0766-CC3E368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Literature Inspiration: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36CC2-C032-4BD6-1A10-93DA6774F9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098539"/>
              </p:ext>
            </p:extLst>
          </p:nvPr>
        </p:nvGraphicFramePr>
        <p:xfrm>
          <a:off x="628816" y="212019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57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6CABD-0BA7-3C97-3E3F-BFF830AC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3" r="9091" b="15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EC826-FB7A-FC9B-25DB-A9BCC103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Feasibility of Experiment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71937-9042-0D8B-4B86-4934F4FDB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implement this factorial design?</a:t>
            </a:r>
          </a:p>
        </p:txBody>
      </p:sp>
    </p:spTree>
    <p:extLst>
      <p:ext uri="{BB962C8B-B14F-4D97-AF65-F5344CB8AC3E}">
        <p14:creationId xmlns:p14="http://schemas.microsoft.com/office/powerpoint/2010/main" val="196832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74F43-F92B-B8DC-C854-8126B642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Benefit of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BE1D-B89E-2719-0D03-7AA5FB7E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/>
              <a:t>Allows for hypothetical layout construction</a:t>
            </a:r>
          </a:p>
          <a:p>
            <a:r>
              <a:rPr lang="en-US" sz="2000"/>
              <a:t>Experimental validity: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Arial"/>
                <a:cs typeface="Arial"/>
              </a:rPr>
              <a:t>Allows for randomness and near-normality: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Long runtimes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High replicates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Large Factor Levels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Automatic implementation</a:t>
            </a:r>
            <a:endParaRPr lang="en-US"/>
          </a:p>
          <a:p>
            <a:r>
              <a:rPr lang="en-US" sz="2000"/>
              <a:t>Cost- and Time- Effective</a:t>
            </a:r>
          </a:p>
          <a:p>
            <a:r>
              <a:rPr lang="en-US" sz="2000"/>
              <a:t>No significant ethical issues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B7A878C9-82FA-BB51-C8D8-F27936113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41068" b="-43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8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B74F43-F92B-B8DC-C854-8126B642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Benefit of Simulation</a:t>
            </a:r>
          </a:p>
        </p:txBody>
      </p:sp>
      <p:pic>
        <p:nvPicPr>
          <p:cNvPr id="5" name="Picture 4" descr="3D Simulation Modeling and Analysis Software | FlexSim">
            <a:extLst>
              <a:ext uri="{FF2B5EF4-FFF2-40B4-BE49-F238E27FC236}">
                <a16:creationId xmlns:a16="http://schemas.microsoft.com/office/drawing/2014/main" id="{A60F6328-9DF9-01AB-F469-64E0E7FB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1206759"/>
            <a:ext cx="10843065" cy="208728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BE1D-B89E-2719-0D03-7AA5FB7E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Basically, only feasible with simulation</a:t>
            </a:r>
          </a:p>
          <a:p>
            <a:r>
              <a:rPr lang="en-US" sz="1800">
                <a:solidFill>
                  <a:schemeClr val="bg1"/>
                </a:solidFill>
              </a:rPr>
              <a:t>With </a:t>
            </a:r>
            <a:r>
              <a:rPr lang="en-US" sz="1800" err="1">
                <a:solidFill>
                  <a:schemeClr val="bg1"/>
                </a:solidFill>
              </a:rPr>
              <a:t>FlexSim</a:t>
            </a:r>
            <a:r>
              <a:rPr lang="en-US" sz="1800">
                <a:solidFill>
                  <a:schemeClr val="bg1"/>
                </a:solidFill>
              </a:rPr>
              <a:t>, the desired experimental structure is possible!</a:t>
            </a:r>
          </a:p>
        </p:txBody>
      </p:sp>
    </p:spTree>
    <p:extLst>
      <p:ext uri="{BB962C8B-B14F-4D97-AF65-F5344CB8AC3E}">
        <p14:creationId xmlns:p14="http://schemas.microsoft.com/office/powerpoint/2010/main" val="405974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998</Words>
  <Application>Microsoft Office PowerPoint</Application>
  <PresentationFormat>Widescreen</PresentationFormat>
  <Paragraphs>111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Aptos Display</vt:lpstr>
      <vt:lpstr>Arial</vt:lpstr>
      <vt:lpstr>Arial,Sans-Serif</vt:lpstr>
      <vt:lpstr>Calibri</vt:lpstr>
      <vt:lpstr>Courier New</vt:lpstr>
      <vt:lpstr>Courier New,monospace</vt:lpstr>
      <vt:lpstr>Wingdings</vt:lpstr>
      <vt:lpstr>Wingdings,Sans-Serif</vt:lpstr>
      <vt:lpstr>office theme</vt:lpstr>
      <vt:lpstr>DOE Final Project</vt:lpstr>
      <vt:lpstr>Research Question</vt:lpstr>
      <vt:lpstr>Experimental Methodology</vt:lpstr>
      <vt:lpstr>Why Factorial Designs (Why 2^k)?</vt:lpstr>
      <vt:lpstr>Literature Inspiration:</vt:lpstr>
      <vt:lpstr>Literature Inspiration:</vt:lpstr>
      <vt:lpstr>Feasibility of Experiment</vt:lpstr>
      <vt:lpstr>Benefit of Simulation</vt:lpstr>
      <vt:lpstr>Benefit of Simulation</vt:lpstr>
      <vt:lpstr>Data Collection</vt:lpstr>
      <vt:lpstr>Two Hospital Layouts</vt:lpstr>
      <vt:lpstr>Parameter/Performance Measure Setup</vt:lpstr>
      <vt:lpstr>Experimenter Configuration</vt:lpstr>
      <vt:lpstr>Experimenter Configuration</vt:lpstr>
      <vt:lpstr>Data Sanitization:</vt:lpstr>
      <vt:lpstr>Statistical Analysis</vt:lpstr>
      <vt:lpstr>Model Assumptions:</vt:lpstr>
      <vt:lpstr>Original Model Results</vt:lpstr>
      <vt:lpstr>Reduced Model Results</vt:lpstr>
      <vt:lpstr>Factorial Plots &amp; Results</vt:lpstr>
      <vt:lpstr>Context-based Results</vt:lpstr>
      <vt:lpstr>Implications</vt:lpstr>
      <vt:lpstr>Implications</vt:lpstr>
      <vt:lpstr>Drawbacks to Experimental Design</vt:lpstr>
      <vt:lpstr>Thanks for Listening!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Giannattasio, Michael</cp:lastModifiedBy>
  <cp:revision>286</cp:revision>
  <dcterms:created xsi:type="dcterms:W3CDTF">2024-04-13T14:32:12Z</dcterms:created>
  <dcterms:modified xsi:type="dcterms:W3CDTF">2024-06-20T01:26:53Z</dcterms:modified>
</cp:coreProperties>
</file>